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96"/>
  </p:notesMasterIdLst>
  <p:handoutMasterIdLst>
    <p:handoutMasterId r:id="rId97"/>
  </p:handoutMasterIdLst>
  <p:sldIdLst>
    <p:sldId id="256" r:id="rId2"/>
    <p:sldId id="682" r:id="rId3"/>
    <p:sldId id="672" r:id="rId4"/>
    <p:sldId id="427" r:id="rId5"/>
    <p:sldId id="655" r:id="rId6"/>
    <p:sldId id="547" r:id="rId7"/>
    <p:sldId id="683" r:id="rId8"/>
    <p:sldId id="673" r:id="rId9"/>
    <p:sldId id="674" r:id="rId10"/>
    <p:sldId id="675" r:id="rId11"/>
    <p:sldId id="266" r:id="rId12"/>
    <p:sldId id="676" r:id="rId13"/>
    <p:sldId id="678" r:id="rId14"/>
    <p:sldId id="690" r:id="rId15"/>
    <p:sldId id="602" r:id="rId16"/>
    <p:sldId id="684" r:id="rId17"/>
    <p:sldId id="615" r:id="rId18"/>
    <p:sldId id="679" r:id="rId19"/>
    <p:sldId id="296" r:id="rId20"/>
    <p:sldId id="693" r:id="rId21"/>
    <p:sldId id="275" r:id="rId22"/>
    <p:sldId id="680" r:id="rId23"/>
    <p:sldId id="277" r:id="rId24"/>
    <p:sldId id="278" r:id="rId25"/>
    <p:sldId id="279" r:id="rId26"/>
    <p:sldId id="681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691" r:id="rId37"/>
    <p:sldId id="660" r:id="rId38"/>
    <p:sldId id="664" r:id="rId39"/>
    <p:sldId id="659" r:id="rId40"/>
    <p:sldId id="649" r:id="rId41"/>
    <p:sldId id="667" r:id="rId42"/>
    <p:sldId id="290" r:id="rId43"/>
    <p:sldId id="617" r:id="rId44"/>
    <p:sldId id="685" r:id="rId45"/>
    <p:sldId id="665" r:id="rId46"/>
    <p:sldId id="666" r:id="rId47"/>
    <p:sldId id="686" r:id="rId48"/>
    <p:sldId id="544" r:id="rId49"/>
    <p:sldId id="548" r:id="rId50"/>
    <p:sldId id="626" r:id="rId51"/>
    <p:sldId id="609" r:id="rId52"/>
    <p:sldId id="555" r:id="rId53"/>
    <p:sldId id="556" r:id="rId54"/>
    <p:sldId id="687" r:id="rId55"/>
    <p:sldId id="562" r:id="rId56"/>
    <p:sldId id="656" r:id="rId57"/>
    <p:sldId id="584" r:id="rId58"/>
    <p:sldId id="585" r:id="rId59"/>
    <p:sldId id="658" r:id="rId60"/>
    <p:sldId id="608" r:id="rId61"/>
    <p:sldId id="688" r:id="rId62"/>
    <p:sldId id="670" r:id="rId63"/>
    <p:sldId id="636" r:id="rId64"/>
    <p:sldId id="668" r:id="rId65"/>
    <p:sldId id="651" r:id="rId66"/>
    <p:sldId id="662" r:id="rId67"/>
    <p:sldId id="661" r:id="rId68"/>
    <p:sldId id="692" r:id="rId69"/>
    <p:sldId id="298" r:id="rId70"/>
    <p:sldId id="689" r:id="rId71"/>
    <p:sldId id="280" r:id="rId72"/>
    <p:sldId id="578" r:id="rId73"/>
    <p:sldId id="291" r:id="rId74"/>
    <p:sldId id="292" r:id="rId75"/>
    <p:sldId id="293" r:id="rId76"/>
    <p:sldId id="663" r:id="rId77"/>
    <p:sldId id="671" r:id="rId78"/>
    <p:sldId id="257" r:id="rId79"/>
    <p:sldId id="258" r:id="rId80"/>
    <p:sldId id="259" r:id="rId81"/>
    <p:sldId id="261" r:id="rId82"/>
    <p:sldId id="262" r:id="rId83"/>
    <p:sldId id="263" r:id="rId84"/>
    <p:sldId id="267" r:id="rId85"/>
    <p:sldId id="265" r:id="rId86"/>
    <p:sldId id="268" r:id="rId87"/>
    <p:sldId id="269" r:id="rId88"/>
    <p:sldId id="270" r:id="rId89"/>
    <p:sldId id="271" r:id="rId90"/>
    <p:sldId id="272" r:id="rId91"/>
    <p:sldId id="273" r:id="rId92"/>
    <p:sldId id="274" r:id="rId93"/>
    <p:sldId id="624" r:id="rId94"/>
    <p:sldId id="276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saf Schuster" initials="AS" lastIdx="2" clrIdx="0">
    <p:extLst>
      <p:ext uri="{19B8F6BF-5375-455C-9EA6-DF929625EA0E}">
        <p15:presenceInfo xmlns:p15="http://schemas.microsoft.com/office/powerpoint/2012/main" userId="S::assafsc@essencesecurity.com::90b1d684-5e1c-40c9-9d64-b8c8ce7a8b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B74"/>
    <a:srgbClr val="FF4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41" autoAdjust="0"/>
    <p:restoredTop sz="85850" autoAdjust="0"/>
  </p:normalViewPr>
  <p:slideViewPr>
    <p:cSldViewPr snapToGrid="0">
      <p:cViewPr varScale="1">
        <p:scale>
          <a:sx n="109" d="100"/>
          <a:sy n="109" d="100"/>
        </p:scale>
        <p:origin x="360" y="184"/>
      </p:cViewPr>
      <p:guideLst/>
    </p:cSldViewPr>
  </p:slideViewPr>
  <p:outlineViewPr>
    <p:cViewPr>
      <p:scale>
        <a:sx n="33" d="100"/>
        <a:sy n="33" d="100"/>
      </p:scale>
      <p:origin x="0" y="-3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BB969E-3902-4FBD-825C-1AC1FD1B14F0}">
      <dgm:prSet phldrT="[Text]"/>
      <dgm:spPr/>
      <dgm:t>
        <a:bodyPr/>
        <a:lstStyle/>
        <a:p>
          <a:r>
            <a:rPr lang="en-US" dirty="0"/>
            <a:t>P0</a:t>
          </a:r>
        </a:p>
      </dgm:t>
    </dgm:p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dgm:pt modelId="{BC286424-A518-425E-9BA3-7419B3A6B926}">
      <dgm:prSet phldrT="[Text]"/>
      <dgm:spPr/>
      <dgm:t>
        <a:bodyPr/>
        <a:lstStyle/>
        <a:p>
          <a:r>
            <a:rPr lang="en-US" dirty="0"/>
            <a:t>P1</a:t>
          </a:r>
        </a:p>
      </dgm:t>
    </dgm:p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dgm:pt modelId="{C6A1098E-ABA5-4F18-ACBA-71EB495C1FAB}">
      <dgm:prSet phldrT="[Text]"/>
      <dgm:spPr/>
      <dgm:t>
        <a:bodyPr/>
        <a:lstStyle/>
        <a:p>
          <a:r>
            <a:rPr lang="en-US" dirty="0"/>
            <a:t>P2</a:t>
          </a:r>
        </a:p>
      </dgm:t>
    </dgm:p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pPr rtl="0"/>
          <a:endParaRPr lang="en-US"/>
        </a:p>
      </dgm:t>
    </dgm:pt>
    <dgm:pt modelId="{950FD5B0-DCD6-4287-A980-90B256D45CF5}">
      <dgm:prSet phldrT="[Text]"/>
      <dgm:spPr/>
      <dgm:t>
        <a:bodyPr/>
        <a:lstStyle/>
        <a:p>
          <a:r>
            <a:rPr lang="en-US" dirty="0"/>
            <a:t>P3</a:t>
          </a:r>
        </a:p>
      </dgm:t>
    </dgm:p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𝑊_1^3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𝑊_1^2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𝑊_1^1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𝑊_1^0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𝑊_3^3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𝑊_3^2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𝑊_2^0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𝑊_3^1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𝑊_3^0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𝑊_4^3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BB969E-3902-4FBD-825C-1AC1FD1B14F0}">
      <dgm:prSet phldrT="[Text]"/>
      <dgm:spPr/>
      <dgm:t>
        <a:bodyPr/>
        <a:lstStyle/>
        <a:p>
          <a:r>
            <a:rPr lang="en-US" dirty="0"/>
            <a:t>P0</a:t>
          </a:r>
        </a:p>
      </dgm:t>
    </dgm:p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dgm:pt modelId="{BC286424-A518-425E-9BA3-7419B3A6B926}">
      <dgm:prSet phldrT="[Text]"/>
      <dgm:spPr/>
      <dgm:t>
        <a:bodyPr/>
        <a:lstStyle/>
        <a:p>
          <a:r>
            <a:rPr lang="en-US" dirty="0"/>
            <a:t>P1</a:t>
          </a:r>
        </a:p>
      </dgm:t>
    </dgm:p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dgm:pt modelId="{C6A1098E-ABA5-4F18-ACBA-71EB495C1FAB}">
      <dgm:prSet phldrT="[Text]"/>
      <dgm:spPr/>
      <dgm:t>
        <a:bodyPr/>
        <a:lstStyle/>
        <a:p>
          <a:r>
            <a:rPr lang="en-US" dirty="0"/>
            <a:t>P2</a:t>
          </a:r>
        </a:p>
      </dgm:t>
    </dgm:p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dgm:pt modelId="{950FD5B0-DCD6-4287-A980-90B256D45CF5}">
      <dgm:prSet phldrT="[Text]"/>
      <dgm:spPr/>
      <dgm:t>
        <a:bodyPr/>
        <a:lstStyle/>
        <a:p>
          <a:r>
            <a:rPr lang="en-US" dirty="0"/>
            <a:t>P3</a:t>
          </a:r>
        </a:p>
      </dgm:t>
    </dgm:p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BB969E-3902-4FBD-825C-1AC1FD1B14F0}">
      <dgm:prSet phldrT="[Text]"/>
      <dgm:spPr/>
      <dgm:t>
        <a:bodyPr/>
        <a:lstStyle/>
        <a:p>
          <a:r>
            <a:rPr lang="en-US" dirty="0"/>
            <a:t>P0</a:t>
          </a:r>
        </a:p>
      </dgm:t>
    </dgm:p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dgm:pt modelId="{BC286424-A518-425E-9BA3-7419B3A6B926}">
      <dgm:prSet phldrT="[Text]"/>
      <dgm:spPr/>
      <dgm:t>
        <a:bodyPr/>
        <a:lstStyle/>
        <a:p>
          <a:r>
            <a:rPr lang="en-US" dirty="0"/>
            <a:t>P1</a:t>
          </a:r>
        </a:p>
      </dgm:t>
    </dgm:p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dgm:pt modelId="{C6A1098E-ABA5-4F18-ACBA-71EB495C1FAB}">
      <dgm:prSet phldrT="[Text]"/>
      <dgm:spPr/>
      <dgm:t>
        <a:bodyPr/>
        <a:lstStyle/>
        <a:p>
          <a:r>
            <a:rPr lang="en-US" dirty="0"/>
            <a:t>P2</a:t>
          </a:r>
        </a:p>
      </dgm:t>
    </dgm:p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dgm:pt modelId="{950FD5B0-DCD6-4287-A980-90B256D45CF5}">
      <dgm:prSet phldrT="[Text]"/>
      <dgm:spPr/>
      <dgm:t>
        <a:bodyPr/>
        <a:lstStyle/>
        <a:p>
          <a:r>
            <a:rPr lang="en-US" dirty="0"/>
            <a:t>P3</a:t>
          </a:r>
        </a:p>
      </dgm:t>
    </dgm:p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BB969E-3902-4FBD-825C-1AC1FD1B14F0}">
      <dgm:prSet phldrT="[Text]"/>
      <dgm:spPr/>
      <dgm:t>
        <a:bodyPr/>
        <a:lstStyle/>
        <a:p>
          <a:r>
            <a:rPr lang="en-US" dirty="0"/>
            <a:t>P0</a:t>
          </a:r>
        </a:p>
      </dgm:t>
    </dgm:p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dgm:pt modelId="{BC286424-A518-425E-9BA3-7419B3A6B926}">
      <dgm:prSet phldrT="[Text]"/>
      <dgm:spPr/>
      <dgm:t>
        <a:bodyPr/>
        <a:lstStyle/>
        <a:p>
          <a:r>
            <a:rPr lang="en-US" dirty="0"/>
            <a:t>P1</a:t>
          </a:r>
        </a:p>
      </dgm:t>
    </dgm:p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dgm:pt modelId="{C6A1098E-ABA5-4F18-ACBA-71EB495C1FAB}">
      <dgm:prSet phldrT="[Text]"/>
      <dgm:spPr/>
      <dgm:t>
        <a:bodyPr/>
        <a:lstStyle/>
        <a:p>
          <a:r>
            <a:rPr lang="en-US" dirty="0"/>
            <a:t>P2</a:t>
          </a:r>
        </a:p>
      </dgm:t>
    </dgm:p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dgm:pt modelId="{950FD5B0-DCD6-4287-A980-90B256D45CF5}">
      <dgm:prSet phldrT="[Text]"/>
      <dgm:spPr/>
      <dgm:t>
        <a:bodyPr/>
        <a:lstStyle/>
        <a:p>
          <a:r>
            <a:rPr lang="en-US" dirty="0"/>
            <a:t>P3</a:t>
          </a:r>
        </a:p>
      </dgm:t>
    </dgm:p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BB969E-3902-4FBD-825C-1AC1FD1B14F0}">
      <dgm:prSet phldrT="[Text]"/>
      <dgm:spPr/>
      <dgm:t>
        <a:bodyPr/>
        <a:lstStyle/>
        <a:p>
          <a:r>
            <a:rPr lang="en-US" dirty="0"/>
            <a:t>P0</a:t>
          </a:r>
        </a:p>
      </dgm:t>
    </dgm:p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dgm:pt modelId="{BC286424-A518-425E-9BA3-7419B3A6B926}">
      <dgm:prSet phldrT="[Text]"/>
      <dgm:spPr/>
      <dgm:t>
        <a:bodyPr/>
        <a:lstStyle/>
        <a:p>
          <a:r>
            <a:rPr lang="en-US" dirty="0"/>
            <a:t>P1</a:t>
          </a:r>
        </a:p>
      </dgm:t>
    </dgm:p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dgm:pt modelId="{C6A1098E-ABA5-4F18-ACBA-71EB495C1FAB}">
      <dgm:prSet phldrT="[Text]"/>
      <dgm:spPr/>
      <dgm:t>
        <a:bodyPr/>
        <a:lstStyle/>
        <a:p>
          <a:r>
            <a:rPr lang="en-US" dirty="0"/>
            <a:t>P2</a:t>
          </a:r>
        </a:p>
      </dgm:t>
    </dgm:p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dgm:pt modelId="{950FD5B0-DCD6-4287-A980-90B256D45CF5}">
      <dgm:prSet phldrT="[Text]"/>
      <dgm:spPr/>
      <dgm:t>
        <a:bodyPr/>
        <a:lstStyle/>
        <a:p>
          <a:r>
            <a:rPr lang="en-US" dirty="0"/>
            <a:t>P3</a:t>
          </a:r>
        </a:p>
      </dgm:t>
    </dgm:p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F6BB22-5D3C-461E-B6DC-D596C8340B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BB969E-3902-4FBD-825C-1AC1FD1B14F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56BB969E-3902-4FBD-825C-1AC1FD1B14F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𝑊_0^0</a:t>
              </a:r>
              <a:endParaRPr lang="en-US" dirty="0"/>
            </a:p>
          </dgm:t>
        </dgm:pt>
      </mc:Fallback>
    </mc:AlternateContent>
    <dgm:pt modelId="{F816E8D1-1994-4FA6-9379-DB846892218A}" type="parTrans" cxnId="{FF53F12D-B209-48B9-9951-07305C8B37CC}">
      <dgm:prSet/>
      <dgm:spPr/>
      <dgm:t>
        <a:bodyPr/>
        <a:lstStyle/>
        <a:p>
          <a:endParaRPr lang="en-US"/>
        </a:p>
      </dgm:t>
    </dgm:pt>
    <dgm:pt modelId="{1179B701-78AB-4EDC-A107-AC27A77E0041}" type="sibTrans" cxnId="{FF53F12D-B209-48B9-9951-07305C8B37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C286424-A518-425E-9BA3-7419B3A6B9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m:oMathPara>
              </a14:m>
              <a:endParaRPr lang="en-US" b="0" dirty="0"/>
            </a:p>
          </dgm:t>
        </dgm:pt>
      </mc:Choice>
      <mc:Fallback xmlns="">
        <dgm:pt modelId="{BC286424-A518-425E-9BA3-7419B3A6B92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𝑊_0^1</a:t>
              </a:r>
              <a:endParaRPr lang="en-US" b="0" dirty="0"/>
            </a:p>
          </dgm:t>
        </dgm:pt>
      </mc:Fallback>
    </mc:AlternateContent>
    <dgm:pt modelId="{250C27B9-1857-4E01-8659-A5C50AFEBFDE}" type="parTrans" cxnId="{7377D7DF-E7C7-4E26-B003-4864C841EED2}">
      <dgm:prSet/>
      <dgm:spPr/>
      <dgm:t>
        <a:bodyPr/>
        <a:lstStyle/>
        <a:p>
          <a:endParaRPr lang="en-US"/>
        </a:p>
      </dgm:t>
    </dgm:pt>
    <dgm:pt modelId="{54B7456C-5770-433B-A724-03474E610011}" type="sibTrans" cxnId="{7377D7DF-E7C7-4E26-B003-4864C841EED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A1098E-ABA5-4F18-ACBA-71EB495C1FA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C6A1098E-ABA5-4F18-ACBA-71EB495C1FA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𝑊_0^2</a:t>
              </a:r>
              <a:endParaRPr lang="en-US" dirty="0"/>
            </a:p>
          </dgm:t>
        </dgm:pt>
      </mc:Fallback>
    </mc:AlternateContent>
    <dgm:pt modelId="{43720D48-9AB6-4902-A88B-175F4E56311A}" type="parTrans" cxnId="{CE4B6F03-A379-4E52-A724-A5520EAEC106}">
      <dgm:prSet/>
      <dgm:spPr/>
      <dgm:t>
        <a:bodyPr/>
        <a:lstStyle/>
        <a:p>
          <a:endParaRPr lang="en-US"/>
        </a:p>
      </dgm:t>
    </dgm:pt>
    <dgm:pt modelId="{0EBC4C13-0931-421F-BDC1-F84582346CED}" type="sibTrans" cxnId="{CE4B6F03-A379-4E52-A724-A5520EAEC10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0FD5B0-DCD6-4287-A980-90B256D45CF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m:oMathPara>
              </a14:m>
              <a:endParaRPr lang="en-US" dirty="0"/>
            </a:p>
          </dgm:t>
        </dgm:pt>
      </mc:Choice>
      <mc:Fallback xmlns="">
        <dgm:pt modelId="{950FD5B0-DCD6-4287-A980-90B256D45CF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𝑊_0^3</a:t>
              </a:r>
              <a:endParaRPr lang="en-US" dirty="0"/>
            </a:p>
          </dgm:t>
        </dgm:pt>
      </mc:Fallback>
    </mc:AlternateContent>
    <dgm:pt modelId="{0E6FBFB8-F155-4A2C-84B0-2EA7ECFD5D97}" type="parTrans" cxnId="{B5C15466-666C-4061-88FD-B06075BAE517}">
      <dgm:prSet/>
      <dgm:spPr/>
      <dgm:t>
        <a:bodyPr/>
        <a:lstStyle/>
        <a:p>
          <a:endParaRPr lang="en-US"/>
        </a:p>
      </dgm:t>
    </dgm:pt>
    <dgm:pt modelId="{BE6D0E2E-FF49-4D2E-BFD9-1CB1463E0CFA}" type="sibTrans" cxnId="{B5C15466-666C-4061-88FD-B06075BAE517}">
      <dgm:prSet/>
      <dgm:spPr/>
      <dgm:t>
        <a:bodyPr/>
        <a:lstStyle/>
        <a:p>
          <a:endParaRPr lang="en-US"/>
        </a:p>
      </dgm:t>
    </dgm:pt>
    <dgm:pt modelId="{03D3CA4D-B450-4F30-A4DB-5CD90AE01641}" type="pres">
      <dgm:prSet presAssocID="{51F6BB22-5D3C-461E-B6DC-D596C8340BD1}" presName="Name0" presStyleCnt="0">
        <dgm:presLayoutVars>
          <dgm:dir/>
          <dgm:resizeHandles val="exact"/>
        </dgm:presLayoutVars>
      </dgm:prSet>
      <dgm:spPr/>
    </dgm:pt>
    <dgm:pt modelId="{B087F829-4B9D-485A-9452-0BA8383F8FBA}" type="pres">
      <dgm:prSet presAssocID="{56BB969E-3902-4FBD-825C-1AC1FD1B14F0}" presName="node" presStyleLbl="node1" presStyleIdx="0" presStyleCnt="4">
        <dgm:presLayoutVars>
          <dgm:bulletEnabled val="1"/>
        </dgm:presLayoutVars>
      </dgm:prSet>
      <dgm:spPr/>
    </dgm:pt>
    <dgm:pt modelId="{4A270BD8-6820-4F8D-B31A-48E3631EB1D6}" type="pres">
      <dgm:prSet presAssocID="{1179B701-78AB-4EDC-A107-AC27A77E0041}" presName="sibTrans" presStyleLbl="sibTrans2D1" presStyleIdx="0" presStyleCnt="3"/>
      <dgm:spPr/>
    </dgm:pt>
    <dgm:pt modelId="{8A040AF1-CD97-435C-AD47-AEE3F303996E}" type="pres">
      <dgm:prSet presAssocID="{1179B701-78AB-4EDC-A107-AC27A77E0041}" presName="connectorText" presStyleLbl="sibTrans2D1" presStyleIdx="0" presStyleCnt="3"/>
      <dgm:spPr/>
    </dgm:pt>
    <dgm:pt modelId="{AC66A9FF-BD84-4491-8A8E-583831814FF8}" type="pres">
      <dgm:prSet presAssocID="{BC286424-A518-425E-9BA3-7419B3A6B926}" presName="node" presStyleLbl="node1" presStyleIdx="1" presStyleCnt="4">
        <dgm:presLayoutVars>
          <dgm:bulletEnabled val="1"/>
        </dgm:presLayoutVars>
      </dgm:prSet>
      <dgm:spPr/>
    </dgm:pt>
    <dgm:pt modelId="{9A220FE7-A4F3-47EF-92D8-0FD2D52B6F67}" type="pres">
      <dgm:prSet presAssocID="{54B7456C-5770-433B-A724-03474E610011}" presName="sibTrans" presStyleLbl="sibTrans2D1" presStyleIdx="1" presStyleCnt="3"/>
      <dgm:spPr/>
    </dgm:pt>
    <dgm:pt modelId="{38FF2597-F9DF-49E1-B895-A1790CA6F28F}" type="pres">
      <dgm:prSet presAssocID="{54B7456C-5770-433B-A724-03474E610011}" presName="connectorText" presStyleLbl="sibTrans2D1" presStyleIdx="1" presStyleCnt="3"/>
      <dgm:spPr/>
    </dgm:pt>
    <dgm:pt modelId="{30DA9783-DD09-4274-A2D4-03280C831235}" type="pres">
      <dgm:prSet presAssocID="{C6A1098E-ABA5-4F18-ACBA-71EB495C1FAB}" presName="node" presStyleLbl="node1" presStyleIdx="2" presStyleCnt="4">
        <dgm:presLayoutVars>
          <dgm:bulletEnabled val="1"/>
        </dgm:presLayoutVars>
      </dgm:prSet>
      <dgm:spPr/>
    </dgm:pt>
    <dgm:pt modelId="{C297E834-2CEF-4A42-AB10-A99477BAEA2B}" type="pres">
      <dgm:prSet presAssocID="{0EBC4C13-0931-421F-BDC1-F84582346CED}" presName="sibTrans" presStyleLbl="sibTrans2D1" presStyleIdx="2" presStyleCnt="3"/>
      <dgm:spPr/>
    </dgm:pt>
    <dgm:pt modelId="{E3FDD182-1C77-430E-BACF-AF2B6197D920}" type="pres">
      <dgm:prSet presAssocID="{0EBC4C13-0931-421F-BDC1-F84582346CED}" presName="connectorText" presStyleLbl="sibTrans2D1" presStyleIdx="2" presStyleCnt="3"/>
      <dgm:spPr/>
    </dgm:pt>
    <dgm:pt modelId="{18F71EFE-E216-4BB6-A20B-CF5EEB6E071B}" type="pres">
      <dgm:prSet presAssocID="{950FD5B0-DCD6-4287-A980-90B256D45C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E4B6F03-A379-4E52-A724-A5520EAEC106}" srcId="{51F6BB22-5D3C-461E-B6DC-D596C8340BD1}" destId="{C6A1098E-ABA5-4F18-ACBA-71EB495C1FAB}" srcOrd="2" destOrd="0" parTransId="{43720D48-9AB6-4902-A88B-175F4E56311A}" sibTransId="{0EBC4C13-0931-421F-BDC1-F84582346CED}"/>
    <dgm:cxn modelId="{606A4314-3D60-4C9A-A142-105743638B77}" type="presOf" srcId="{0EBC4C13-0931-421F-BDC1-F84582346CED}" destId="{C297E834-2CEF-4A42-AB10-A99477BAEA2B}" srcOrd="0" destOrd="0" presId="urn:microsoft.com/office/officeart/2005/8/layout/process1"/>
    <dgm:cxn modelId="{0FA4C318-AE3D-4203-82A8-1CD786DC0EB4}" type="presOf" srcId="{51F6BB22-5D3C-461E-B6DC-D596C8340BD1}" destId="{03D3CA4D-B450-4F30-A4DB-5CD90AE01641}" srcOrd="0" destOrd="0" presId="urn:microsoft.com/office/officeart/2005/8/layout/process1"/>
    <dgm:cxn modelId="{24C0321A-CF49-48A4-8B05-B25519E51407}" type="presOf" srcId="{56BB969E-3902-4FBD-825C-1AC1FD1B14F0}" destId="{B087F829-4B9D-485A-9452-0BA8383F8FBA}" srcOrd="0" destOrd="0" presId="urn:microsoft.com/office/officeart/2005/8/layout/process1"/>
    <dgm:cxn modelId="{FF53F12D-B209-48B9-9951-07305C8B37CC}" srcId="{51F6BB22-5D3C-461E-B6DC-D596C8340BD1}" destId="{56BB969E-3902-4FBD-825C-1AC1FD1B14F0}" srcOrd="0" destOrd="0" parTransId="{F816E8D1-1994-4FA6-9379-DB846892218A}" sibTransId="{1179B701-78AB-4EDC-A107-AC27A77E0041}"/>
    <dgm:cxn modelId="{0E63B149-1CD1-47E0-829D-F060BDD4858D}" type="presOf" srcId="{54B7456C-5770-433B-A724-03474E610011}" destId="{9A220FE7-A4F3-47EF-92D8-0FD2D52B6F67}" srcOrd="0" destOrd="0" presId="urn:microsoft.com/office/officeart/2005/8/layout/process1"/>
    <dgm:cxn modelId="{0F63175C-D615-4086-A262-12679B135FAE}" type="presOf" srcId="{1179B701-78AB-4EDC-A107-AC27A77E0041}" destId="{8A040AF1-CD97-435C-AD47-AEE3F303996E}" srcOrd="1" destOrd="0" presId="urn:microsoft.com/office/officeart/2005/8/layout/process1"/>
    <dgm:cxn modelId="{4C7E0065-EE33-4FFE-8EE7-ED0E45CEA08B}" type="presOf" srcId="{54B7456C-5770-433B-A724-03474E610011}" destId="{38FF2597-F9DF-49E1-B895-A1790CA6F28F}" srcOrd="1" destOrd="0" presId="urn:microsoft.com/office/officeart/2005/8/layout/process1"/>
    <dgm:cxn modelId="{B5C15466-666C-4061-88FD-B06075BAE517}" srcId="{51F6BB22-5D3C-461E-B6DC-D596C8340BD1}" destId="{950FD5B0-DCD6-4287-A980-90B256D45CF5}" srcOrd="3" destOrd="0" parTransId="{0E6FBFB8-F155-4A2C-84B0-2EA7ECFD5D97}" sibTransId="{BE6D0E2E-FF49-4D2E-BFD9-1CB1463E0CFA}"/>
    <dgm:cxn modelId="{8EE27776-DAE8-4801-AE8E-24ED09607C72}" type="presOf" srcId="{0EBC4C13-0931-421F-BDC1-F84582346CED}" destId="{E3FDD182-1C77-430E-BACF-AF2B6197D920}" srcOrd="1" destOrd="0" presId="urn:microsoft.com/office/officeart/2005/8/layout/process1"/>
    <dgm:cxn modelId="{2A16257F-DB2C-4AE3-BA7C-433763484E9A}" type="presOf" srcId="{BC286424-A518-425E-9BA3-7419B3A6B926}" destId="{AC66A9FF-BD84-4491-8A8E-583831814FF8}" srcOrd="0" destOrd="0" presId="urn:microsoft.com/office/officeart/2005/8/layout/process1"/>
    <dgm:cxn modelId="{AA34F48B-6B3B-4FF2-98DB-B2D276E35C76}" type="presOf" srcId="{950FD5B0-DCD6-4287-A980-90B256D45CF5}" destId="{18F71EFE-E216-4BB6-A20B-CF5EEB6E071B}" srcOrd="0" destOrd="0" presId="urn:microsoft.com/office/officeart/2005/8/layout/process1"/>
    <dgm:cxn modelId="{AFB6D28D-A031-49C2-BBDC-29FA03F39609}" type="presOf" srcId="{C6A1098E-ABA5-4F18-ACBA-71EB495C1FAB}" destId="{30DA9783-DD09-4274-A2D4-03280C831235}" srcOrd="0" destOrd="0" presId="urn:microsoft.com/office/officeart/2005/8/layout/process1"/>
    <dgm:cxn modelId="{49F67EB0-600D-4BD4-AD8B-0D6F9C5AE71A}" type="presOf" srcId="{1179B701-78AB-4EDC-A107-AC27A77E0041}" destId="{4A270BD8-6820-4F8D-B31A-48E3631EB1D6}" srcOrd="0" destOrd="0" presId="urn:microsoft.com/office/officeart/2005/8/layout/process1"/>
    <dgm:cxn modelId="{7377D7DF-E7C7-4E26-B003-4864C841EED2}" srcId="{51F6BB22-5D3C-461E-B6DC-D596C8340BD1}" destId="{BC286424-A518-425E-9BA3-7419B3A6B926}" srcOrd="1" destOrd="0" parTransId="{250C27B9-1857-4E01-8659-A5C50AFEBFDE}" sibTransId="{54B7456C-5770-433B-A724-03474E610011}"/>
    <dgm:cxn modelId="{DC4AB246-C4C6-47DD-B9EE-6BF7D3AA7C62}" type="presParOf" srcId="{03D3CA4D-B450-4F30-A4DB-5CD90AE01641}" destId="{B087F829-4B9D-485A-9452-0BA8383F8FBA}" srcOrd="0" destOrd="0" presId="urn:microsoft.com/office/officeart/2005/8/layout/process1"/>
    <dgm:cxn modelId="{8DE5C17B-4465-4990-93B9-F68235AC3549}" type="presParOf" srcId="{03D3CA4D-B450-4F30-A4DB-5CD90AE01641}" destId="{4A270BD8-6820-4F8D-B31A-48E3631EB1D6}" srcOrd="1" destOrd="0" presId="urn:microsoft.com/office/officeart/2005/8/layout/process1"/>
    <dgm:cxn modelId="{B9413894-B05F-4E9E-B51E-7466CC445044}" type="presParOf" srcId="{4A270BD8-6820-4F8D-B31A-48E3631EB1D6}" destId="{8A040AF1-CD97-435C-AD47-AEE3F303996E}" srcOrd="0" destOrd="0" presId="urn:microsoft.com/office/officeart/2005/8/layout/process1"/>
    <dgm:cxn modelId="{B3FD20CD-6ADD-4ED4-969C-31BA530028D5}" type="presParOf" srcId="{03D3CA4D-B450-4F30-A4DB-5CD90AE01641}" destId="{AC66A9FF-BD84-4491-8A8E-583831814FF8}" srcOrd="2" destOrd="0" presId="urn:microsoft.com/office/officeart/2005/8/layout/process1"/>
    <dgm:cxn modelId="{89A0C331-B86D-49A6-90C6-8BC6DA38F413}" type="presParOf" srcId="{03D3CA4D-B450-4F30-A4DB-5CD90AE01641}" destId="{9A220FE7-A4F3-47EF-92D8-0FD2D52B6F67}" srcOrd="3" destOrd="0" presId="urn:microsoft.com/office/officeart/2005/8/layout/process1"/>
    <dgm:cxn modelId="{AD649EC8-0922-4BCE-BD80-3AD69999AFD9}" type="presParOf" srcId="{9A220FE7-A4F3-47EF-92D8-0FD2D52B6F67}" destId="{38FF2597-F9DF-49E1-B895-A1790CA6F28F}" srcOrd="0" destOrd="0" presId="urn:microsoft.com/office/officeart/2005/8/layout/process1"/>
    <dgm:cxn modelId="{B002D1BF-EB6E-4CEE-93DE-A5BE6325AD66}" type="presParOf" srcId="{03D3CA4D-B450-4F30-A4DB-5CD90AE01641}" destId="{30DA9783-DD09-4274-A2D4-03280C831235}" srcOrd="4" destOrd="0" presId="urn:microsoft.com/office/officeart/2005/8/layout/process1"/>
    <dgm:cxn modelId="{0807EE29-382C-4EE0-9275-8AEC16C33F73}" type="presParOf" srcId="{03D3CA4D-B450-4F30-A4DB-5CD90AE01641}" destId="{C297E834-2CEF-4A42-AB10-A99477BAEA2B}" srcOrd="5" destOrd="0" presId="urn:microsoft.com/office/officeart/2005/8/layout/process1"/>
    <dgm:cxn modelId="{270FB5DE-3763-4623-88AF-2DB5CF261A4F}" type="presParOf" srcId="{C297E834-2CEF-4A42-AB10-A99477BAEA2B}" destId="{E3FDD182-1C77-430E-BACF-AF2B6197D920}" srcOrd="0" destOrd="0" presId="urn:microsoft.com/office/officeart/2005/8/layout/process1"/>
    <dgm:cxn modelId="{B638C9D7-489C-4D1C-8A4A-943784CDE5DF}" type="presParOf" srcId="{03D3CA4D-B450-4F30-A4DB-5CD90AE01641}" destId="{18F71EFE-E216-4BB6-A20B-CF5EEB6E07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1813" y="1461643"/>
          <a:ext cx="792745" cy="475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P0</a:t>
          </a:r>
        </a:p>
      </dsp:txBody>
      <dsp:txXfrm>
        <a:off x="15744" y="1475574"/>
        <a:ext cx="764883" cy="447785"/>
      </dsp:txXfrm>
    </dsp:sp>
    <dsp:sp modelId="{4A270BD8-6820-4F8D-B31A-48E3631EB1D6}">
      <dsp:nvSpPr>
        <dsp:cNvPr id="0" name=""/>
        <dsp:cNvSpPr/>
      </dsp:nvSpPr>
      <dsp:spPr>
        <a:xfrm>
          <a:off x="873833" y="1601167"/>
          <a:ext cx="168062" cy="196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73833" y="1640487"/>
        <a:ext cx="117643" cy="117960"/>
      </dsp:txXfrm>
    </dsp:sp>
    <dsp:sp modelId="{AC66A9FF-BD84-4491-8A8E-583831814FF8}">
      <dsp:nvSpPr>
        <dsp:cNvPr id="0" name=""/>
        <dsp:cNvSpPr/>
      </dsp:nvSpPr>
      <dsp:spPr>
        <a:xfrm>
          <a:off x="1111656" y="1461643"/>
          <a:ext cx="792745" cy="475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P1</a:t>
          </a:r>
        </a:p>
      </dsp:txBody>
      <dsp:txXfrm>
        <a:off x="1125587" y="1475574"/>
        <a:ext cx="764883" cy="447785"/>
      </dsp:txXfrm>
    </dsp:sp>
    <dsp:sp modelId="{9A220FE7-A4F3-47EF-92D8-0FD2D52B6F67}">
      <dsp:nvSpPr>
        <dsp:cNvPr id="0" name=""/>
        <dsp:cNvSpPr/>
      </dsp:nvSpPr>
      <dsp:spPr>
        <a:xfrm>
          <a:off x="1983676" y="1601167"/>
          <a:ext cx="168062" cy="196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83676" y="1640487"/>
        <a:ext cx="117643" cy="117960"/>
      </dsp:txXfrm>
    </dsp:sp>
    <dsp:sp modelId="{30DA9783-DD09-4274-A2D4-03280C831235}">
      <dsp:nvSpPr>
        <dsp:cNvPr id="0" name=""/>
        <dsp:cNvSpPr/>
      </dsp:nvSpPr>
      <dsp:spPr>
        <a:xfrm>
          <a:off x="2221500" y="1461643"/>
          <a:ext cx="792745" cy="475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P2</a:t>
          </a:r>
        </a:p>
      </dsp:txBody>
      <dsp:txXfrm>
        <a:off x="2235431" y="1475574"/>
        <a:ext cx="764883" cy="447785"/>
      </dsp:txXfrm>
    </dsp:sp>
    <dsp:sp modelId="{C297E834-2CEF-4A42-AB10-A99477BAEA2B}">
      <dsp:nvSpPr>
        <dsp:cNvPr id="0" name=""/>
        <dsp:cNvSpPr/>
      </dsp:nvSpPr>
      <dsp:spPr>
        <a:xfrm>
          <a:off x="3093520" y="1601167"/>
          <a:ext cx="168062" cy="1966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93520" y="1640487"/>
        <a:ext cx="117643" cy="117960"/>
      </dsp:txXfrm>
    </dsp:sp>
    <dsp:sp modelId="{18F71EFE-E216-4BB6-A20B-CF5EEB6E071B}">
      <dsp:nvSpPr>
        <dsp:cNvPr id="0" name=""/>
        <dsp:cNvSpPr/>
      </dsp:nvSpPr>
      <dsp:spPr>
        <a:xfrm>
          <a:off x="3331344" y="1461643"/>
          <a:ext cx="792745" cy="475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P3</a:t>
          </a:r>
        </a:p>
      </dsp:txBody>
      <dsp:txXfrm>
        <a:off x="3345275" y="1475574"/>
        <a:ext cx="764883" cy="4477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4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P0</a:t>
          </a:r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P1</a:t>
          </a:r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P2</a:t>
          </a:r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P3</a:t>
          </a:r>
        </a:p>
      </dsp:txBody>
      <dsp:txXfrm>
        <a:off x="6797252" y="1945374"/>
        <a:ext cx="1554162" cy="9098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P0</a:t>
          </a:r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P1</a:t>
          </a:r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P2</a:t>
          </a:r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P3</a:t>
          </a:r>
        </a:p>
      </dsp:txBody>
      <dsp:txXfrm>
        <a:off x="6797252" y="1945374"/>
        <a:ext cx="1554162" cy="909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P0</a:t>
          </a:r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P1</a:t>
          </a:r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P2</a:t>
          </a:r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P3</a:t>
          </a:r>
        </a:p>
      </dsp:txBody>
      <dsp:txXfrm>
        <a:off x="6797252" y="1945374"/>
        <a:ext cx="1554162" cy="9098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P0</a:t>
          </a:r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P1</a:t>
          </a:r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P2</a:t>
          </a:r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P3</a:t>
          </a:r>
        </a:p>
      </dsp:txBody>
      <dsp:txXfrm>
        <a:off x="6797252" y="1945374"/>
        <a:ext cx="1554162" cy="9098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7F829-4B9D-485A-9452-0BA8383F8FBA}">
      <dsp:nvSpPr>
        <dsp:cNvPr id="0" name=""/>
        <dsp:cNvSpPr/>
      </dsp:nvSpPr>
      <dsp:spPr>
        <a:xfrm>
          <a:off x="3684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31991" y="1945374"/>
        <a:ext cx="1554162" cy="909851"/>
      </dsp:txXfrm>
    </dsp:sp>
    <dsp:sp modelId="{4A270BD8-6820-4F8D-B31A-48E3631EB1D6}">
      <dsp:nvSpPr>
        <dsp:cNvPr id="0" name=""/>
        <dsp:cNvSpPr/>
      </dsp:nvSpPr>
      <dsp:spPr>
        <a:xfrm>
          <a:off x="1775538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75538" y="2280457"/>
        <a:ext cx="239039" cy="239684"/>
      </dsp:txXfrm>
    </dsp:sp>
    <dsp:sp modelId="{AC66A9FF-BD84-4491-8A8E-583831814FF8}">
      <dsp:nvSpPr>
        <dsp:cNvPr id="0" name=""/>
        <dsp:cNvSpPr/>
      </dsp:nvSpPr>
      <dsp:spPr>
        <a:xfrm>
          <a:off x="2258771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m:oMathPara>
          </a14:m>
          <a:endParaRPr lang="en-US" sz="3200" b="0" kern="1200" dirty="0"/>
        </a:p>
      </dsp:txBody>
      <dsp:txXfrm>
        <a:off x="2287078" y="1945374"/>
        <a:ext cx="1554162" cy="909851"/>
      </dsp:txXfrm>
    </dsp:sp>
    <dsp:sp modelId="{9A220FE7-A4F3-47EF-92D8-0FD2D52B6F67}">
      <dsp:nvSpPr>
        <dsp:cNvPr id="0" name=""/>
        <dsp:cNvSpPr/>
      </dsp:nvSpPr>
      <dsp:spPr>
        <a:xfrm>
          <a:off x="4030625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030625" y="2280457"/>
        <a:ext cx="239039" cy="239684"/>
      </dsp:txXfrm>
    </dsp:sp>
    <dsp:sp modelId="{30DA9783-DD09-4274-A2D4-03280C831235}">
      <dsp:nvSpPr>
        <dsp:cNvPr id="0" name=""/>
        <dsp:cNvSpPr/>
      </dsp:nvSpPr>
      <dsp:spPr>
        <a:xfrm>
          <a:off x="4513858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4542165" y="1945374"/>
        <a:ext cx="1554162" cy="909851"/>
      </dsp:txXfrm>
    </dsp:sp>
    <dsp:sp modelId="{C297E834-2CEF-4A42-AB10-A99477BAEA2B}">
      <dsp:nvSpPr>
        <dsp:cNvPr id="0" name=""/>
        <dsp:cNvSpPr/>
      </dsp:nvSpPr>
      <dsp:spPr>
        <a:xfrm>
          <a:off x="6285712" y="2200563"/>
          <a:ext cx="341484" cy="3994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85712" y="2280457"/>
        <a:ext cx="239039" cy="239684"/>
      </dsp:txXfrm>
    </dsp:sp>
    <dsp:sp modelId="{18F71EFE-E216-4BB6-A20B-CF5EEB6E071B}">
      <dsp:nvSpPr>
        <dsp:cNvPr id="0" name=""/>
        <dsp:cNvSpPr/>
      </dsp:nvSpPr>
      <dsp:spPr>
        <a:xfrm>
          <a:off x="6768945" y="1917067"/>
          <a:ext cx="1610776" cy="9664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3</m:t>
                    </m:r>
                  </m:sup>
                </m:sSubSup>
              </m:oMath>
            </m:oMathPara>
          </a14:m>
          <a:endParaRPr lang="en-US" sz="3200" kern="1200" dirty="0"/>
        </a:p>
      </dsp:txBody>
      <dsp:txXfrm>
        <a:off x="6797252" y="1945374"/>
        <a:ext cx="1554162" cy="909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F82374-1AA5-7349-8F57-BFFCE38AFE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FD5BB-5B8A-D343-BC01-0D2E7392DD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CED7E-F448-2444-806B-6E5F1CF549B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833AA-3087-404F-8E96-CB3512CB75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C929F-EF74-8445-9428-72BD71C75B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2176B-B3EC-C843-A59A-2E47973A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0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AC42F-42F9-4353-BE06-E9E9D180F925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AA8BB-D1E1-42E9-9886-26C31C4FA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9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ei=aGBRXf7dF9aU-gTG9JTIAQ&amp;q=ravine&amp;oq=ravin&amp;gs_l=psy-ab.1.0.0l6j0i131j0j0i131j0.7203.8109..9981...0.0..0.69.278.5......0....1..gws-wiz.......35i39j0i67.b4a0ABr1Ev8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6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decomposition 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 machines hold a complete copy of the model.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Each machine simply gets a different portion of the batch, and results from each are combined.</a:t>
            </a:r>
          </a:p>
          <a:p>
            <a:r>
              <a:rPr lang="en-US" dirty="0"/>
              <a:t>Scaling the performance of data parallelism requires increasing the “effective batch size”.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5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accurate way to measure the staleness is called </a:t>
            </a:r>
            <a:r>
              <a:rPr lang="en-US" b="1" i="1" dirty="0"/>
              <a:t>gap</a:t>
            </a:r>
            <a:r>
              <a:rPr lang="en-US" i="1" dirty="0"/>
              <a:t>.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C00000"/>
                </a:solidFill>
              </a:rPr>
              <a:t>gap</a:t>
            </a:r>
            <a:r>
              <a:rPr lang="en-US" i="1" dirty="0"/>
              <a:t> </a:t>
            </a:r>
            <a:r>
              <a:rPr lang="en-US" dirty="0"/>
              <a:t>computes the staleness with respect to the actual parameters instead of the delay.</a:t>
            </a:r>
          </a:p>
          <a:p>
            <a:r>
              <a:rPr lang="en-US" dirty="0"/>
              <a:t>Root Mean Square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9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Staleness grows with #workers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ball rolling downhill.</a:t>
            </a:r>
          </a:p>
          <a:p>
            <a:r>
              <a:rPr lang="en-US" b="1" dirty="0"/>
              <a:t>Taco</a:t>
            </a:r>
            <a:r>
              <a:rPr lang="en-US" dirty="0"/>
              <a:t>!! dampening oscillations!</a:t>
            </a:r>
          </a:p>
          <a:p>
            <a:r>
              <a:rPr lang="en-US" dirty="0"/>
              <a:t>Ravine – </a:t>
            </a:r>
            <a:r>
              <a:rPr lang="en-US" dirty="0" err="1"/>
              <a:t>canion</a:t>
            </a:r>
            <a:endParaRPr lang="en-US" dirty="0"/>
          </a:p>
          <a:p>
            <a:r>
              <a:rPr lang="en-US" dirty="0">
                <a:hlinkClick r:id="rId3"/>
              </a:rPr>
              <a:t>https://www.google.com/search?ei=aGBRXf7dF9aU-gTG9JTIAQ&amp;q=ravine&amp;oq=ravin&amp;gs_l=psy-ab.1.0.0l6j0i131j0j0i131j0.7203.8109..9981...0.0..0.69.278.5......0....1..gws-wiz.......35i39j0i67.b4a0ABr1Ev8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32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</a:t>
            </a:r>
            <a:r>
              <a:rPr lang="en-US" dirty="0" err="1"/>
              <a:t>Polyak’s</a:t>
            </a:r>
            <a:r>
              <a:rPr lang="en-US" dirty="0"/>
              <a:t>, we use </a:t>
            </a:r>
            <a:r>
              <a:rPr lang="en-US" b="1" dirty="0"/>
              <a:t>momentum correction</a:t>
            </a:r>
            <a:r>
              <a:rPr lang="en-US" dirty="0"/>
              <a:t>.</a:t>
            </a:r>
          </a:p>
          <a:p>
            <a:r>
              <a:rPr lang="en-US" dirty="0"/>
              <a:t>TensorFlow + PyTorch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left slide ASGD is trapped in a local minima after first drop of LR and thus does not improve accuracy after second drop of LR</a:t>
            </a:r>
            <a:endParaRPr lang="he-IL" dirty="0"/>
          </a:p>
          <a:p>
            <a:r>
              <a:rPr lang="he-IL" dirty="0"/>
              <a:t> </a:t>
            </a:r>
            <a:r>
              <a:rPr lang="en-US" dirty="0"/>
              <a:t>broken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66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simplify analysis, we assume that all workers have equal computation power. This assumption can be removed without loss of generality by keeping track of worker updates and weighting them accordingly.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2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to Nesterov for N=1.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 </a:t>
            </a:r>
            <a:r>
              <a:rPr lang="en-US" b="1" dirty="0"/>
              <a:t>importance.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Training </a:t>
            </a:r>
            <a:r>
              <a:rPr lang="en-US" b="0" dirty="0" err="1"/>
              <a:t>SotA</a:t>
            </a:r>
            <a:r>
              <a:rPr lang="en-US" b="0" dirty="0"/>
              <a:t> models requires insane amounts of computational power.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To reduce the computations we would like to split the computations across multiple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3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DANA-DC</a:t>
            </a:r>
          </a:p>
          <a:p>
            <a:r>
              <a:rPr lang="en-US" dirty="0"/>
              <a:t>What? What to say?</a:t>
            </a:r>
          </a:p>
          <a:p>
            <a:r>
              <a:rPr lang="en-US" dirty="0"/>
              <a:t>Delay Compensation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88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6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22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All experiments were run using the tuned hyperparameters for a single worker (except ASGD which is run with momentum = 0)</a:t>
            </a:r>
          </a:p>
        </p:txBody>
      </p:sp>
    </p:spTree>
    <p:extLst>
      <p:ext uri="{BB962C8B-B14F-4D97-AF65-F5344CB8AC3E}">
        <p14:creationId xmlns:p14="http://schemas.microsoft.com/office/powerpoint/2010/main" val="1079947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74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97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23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4489" indent="-364489" defTabSz="479044">
              <a:spcBef>
                <a:spcPts val="2200"/>
              </a:spcBef>
              <a:defRPr sz="2788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parallelism requires massive amount of communication.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2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7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: 4 partitions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6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5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15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89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6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78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last partition –</a:t>
            </a:r>
          </a:p>
          <a:p>
            <a:r>
              <a:rPr lang="en-US" dirty="0"/>
              <a:t> FWD+BWD happen in parallel because we don’t do recomputation.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3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policy here is BWD ASAP,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in partition(2) we prefer to do backward,</a:t>
            </a:r>
          </a:p>
          <a:p>
            <a:r>
              <a:rPr lang="en-US" dirty="0"/>
              <a:t>In this case,  </a:t>
            </a:r>
            <a:r>
              <a:rPr lang="en-US" dirty="0" err="1"/>
              <a:t>PipeDream</a:t>
            </a:r>
            <a:r>
              <a:rPr lang="en-US" dirty="0"/>
              <a:t> </a:t>
            </a:r>
            <a:r>
              <a:rPr lang="en-US" dirty="0" err="1"/>
              <a:t>whould</a:t>
            </a:r>
            <a:r>
              <a:rPr lang="en-US" dirty="0"/>
              <a:t> prefer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88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Notice the serial nature of the process.</a:t>
            </a:r>
          </a:p>
          <a:p>
            <a:r>
              <a:rPr lang="en-US" dirty="0"/>
              <a:t>This motivates data parallelism at every point where the gradient is computed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8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2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86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2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1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63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99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762D-6E75-4403-A7CA-4B13DCB8BE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Scaling the performance of data parallelism requires increasing the “effective batch size”.</a:t>
            </a:r>
          </a:p>
          <a:p>
            <a:r>
              <a:rPr lang="en-US" dirty="0"/>
              <a:t>The increased batch size can result in a decrease of the model’s final 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AA8BB-D1E1-42E9-9886-26C31C4FA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64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Each process holds part of the gradients and we would like to have the sum in all of them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2328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N</a:t>
            </a:r>
            <a:r>
              <a:rPr lang="en-IL" dirty="0"/>
              <a:t>otice the topology – gpu0 only talks about gpu1 etc., so connecting the gpu is easy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R</a:t>
            </a:r>
            <a:r>
              <a:rPr lang="en-IL" dirty="0"/>
              <a:t>ecently nvidia combined this with a tree hierarchy 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R</a:t>
            </a:r>
            <a:r>
              <a:rPr lang="en-IL" dirty="0"/>
              <a:t>ing allreduce is scalable up to 40 GPUs </a:t>
            </a:r>
          </a:p>
        </p:txBody>
      </p:sp>
    </p:spTree>
    <p:extLst>
      <p:ext uri="{BB962C8B-B14F-4D97-AF65-F5344CB8AC3E}">
        <p14:creationId xmlns:p14="http://schemas.microsoft.com/office/powerpoint/2010/main" val="188955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H</a:t>
            </a:r>
            <a:r>
              <a:rPr lang="en-IL" dirty="0"/>
              <a:t>orovod is popular baseline. </a:t>
            </a:r>
            <a:r>
              <a:rPr lang="en-US" dirty="0"/>
              <a:t>W</a:t>
            </a:r>
            <a:r>
              <a:rPr lang="en-IL" dirty="0"/>
              <a:t>orks with ring allreduce</a:t>
            </a:r>
          </a:p>
          <a:p>
            <a:pPr algn="l" defTabSz="457200" rtl="0" latinLnBrk="0">
              <a:lnSpc>
                <a:spcPct val="117999"/>
              </a:lnSpc>
            </a:pPr>
            <a:r>
              <a:rPr lang="en-US" dirty="0"/>
              <a:t>D</a:t>
            </a:r>
            <a:r>
              <a:rPr lang="en-IL" dirty="0"/>
              <a:t>ist tensorflow used to not be with ring allreduce so – you see is not scalable. </a:t>
            </a:r>
            <a:r>
              <a:rPr lang="en-US" dirty="0"/>
              <a:t>N</a:t>
            </a:r>
            <a:r>
              <a:rPr lang="en-IL" dirty="0"/>
              <a:t>owadays, dist tensorflow moved to ringallreduce (using nccl package of nvidia, pronounced “nickel”)</a:t>
            </a:r>
          </a:p>
        </p:txBody>
      </p:sp>
    </p:spTree>
    <p:extLst>
      <p:ext uri="{BB962C8B-B14F-4D97-AF65-F5344CB8AC3E}">
        <p14:creationId xmlns:p14="http://schemas.microsoft.com/office/powerpoint/2010/main" val="352102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6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4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E22B527-C0A4-4114-9126-9D1D61DCEFA4}" type="datetime1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FFF3-C31C-4E5B-A9F5-C78C158C6A4C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9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9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A6CA-D236-4C52-A9B3-0298369F7341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7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381000" y="337661"/>
            <a:ext cx="10477500" cy="3052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b="0" i="0" cap="all" spc="84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DIN Alternate"/>
              </a:defRPr>
            </a:lvl1pPr>
          </a:lstStyle>
          <a:p>
            <a:r>
              <a:rPr dirty="0"/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5384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381000" y="342919"/>
            <a:ext cx="10477500" cy="30001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74005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7419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658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656080"/>
            <a:ext cx="10753725" cy="4036194"/>
          </a:xfrm>
        </p:spPr>
        <p:txBody>
          <a:bodyPr/>
          <a:lstStyle>
            <a:lvl1pPr marL="91438" indent="-91438"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/>
            </a:lvl1pPr>
            <a:lvl2pPr marL="347463" indent="-342891">
              <a:buClr>
                <a:schemeClr val="accent1"/>
              </a:buClr>
              <a:buFont typeface="Wingdings" panose="05000000000000000000" pitchFamily="2" charset="2"/>
              <a:buChar char="§"/>
              <a:defRPr sz="2200" i="1"/>
            </a:lvl2pPr>
            <a:lvl3pPr marL="548626" indent="-548626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822939" indent="-822939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4pPr>
            <a:lvl5pPr marL="1097253" indent="-1097253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1FD9-B7BF-4CE7-AC7C-6F9449F4F8F9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927" y="5591746"/>
            <a:ext cx="2926080" cy="1397039"/>
          </a:xfrm>
        </p:spPr>
        <p:txBody>
          <a:bodyPr/>
          <a:lstStyle>
            <a:lvl1pPr>
              <a:defRPr sz="8800"/>
            </a:lvl1pPr>
          </a:lstStyle>
          <a:p>
            <a:fld id="{C0F8C71A-3839-4350-BC85-1CED29385B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3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F766-87F2-4D85-A2B7-042E358DD45A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0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8FDF4-2D5B-45FB-8770-FC4EFF086EDF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5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2A65-6255-4081-BD9A-12E4FE15245A}" type="datetime1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39AD0-1611-4A55-B115-E21C8C9EB979}" type="datetime1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2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FF94-77EB-4190-94AF-7A336CE29765}" type="datetime1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4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88993-DE26-4C52-83A8-A75199C42978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1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71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9CE20A1-4C7D-475C-91F2-8B747CB28810}" type="datetime1">
              <a:rPr lang="en-US" smtClean="0"/>
              <a:t>10/29/20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0F8C71A-3839-4350-BC85-1CED29385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32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7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C53ED9D-1430-4983-8D7F-B89BF4FEDA1E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592205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8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0F8C71A-3839-4350-BC85-1CED29385B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8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63" indent="-342891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26" indent="-548626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39" indent="-822939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53" indent="-1097253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199970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399965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99960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799955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0.png"/><Relationship Id="rId3" Type="http://schemas.openxmlformats.org/officeDocument/2006/relationships/image" Target="../media/image420.png"/><Relationship Id="rId7" Type="http://schemas.openxmlformats.org/officeDocument/2006/relationships/image" Target="../media/image8.png"/><Relationship Id="rId12" Type="http://schemas.openxmlformats.org/officeDocument/2006/relationships/image" Target="../media/image13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20.png"/><Relationship Id="rId5" Type="http://schemas.openxmlformats.org/officeDocument/2006/relationships/image" Target="../media/image61.png"/><Relationship Id="rId15" Type="http://schemas.openxmlformats.org/officeDocument/2006/relationships/image" Target="../media/image160.png"/><Relationship Id="rId10" Type="http://schemas.openxmlformats.org/officeDocument/2006/relationships/image" Target="../media/image111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Relationship Id="rId1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3.png"/><Relationship Id="rId3" Type="http://schemas.openxmlformats.org/officeDocument/2006/relationships/image" Target="../media/image510.png"/><Relationship Id="rId7" Type="http://schemas.openxmlformats.org/officeDocument/2006/relationships/image" Target="../media/image111.png"/><Relationship Id="rId12" Type="http://schemas.openxmlformats.org/officeDocument/2006/relationships/image" Target="../media/image2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20.png"/><Relationship Id="rId5" Type="http://schemas.openxmlformats.org/officeDocument/2006/relationships/image" Target="../media/image71.png"/><Relationship Id="rId15" Type="http://schemas.openxmlformats.org/officeDocument/2006/relationships/image" Target="../media/image130.png"/><Relationship Id="rId10" Type="http://schemas.openxmlformats.org/officeDocument/2006/relationships/image" Target="../media/image211.png"/><Relationship Id="rId4" Type="http://schemas.openxmlformats.org/officeDocument/2006/relationships/image" Target="../media/image61.png"/><Relationship Id="rId9" Type="http://schemas.openxmlformats.org/officeDocument/2006/relationships/image" Target="../media/image170.png"/><Relationship Id="rId1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2.tiff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NULL"/><Relationship Id="rId4" Type="http://schemas.openxmlformats.org/officeDocument/2006/relationships/diagramLayout" Target="../diagrams/layout6.xml"/><Relationship Id="rId9" Type="http://schemas.openxmlformats.org/officeDocument/2006/relationships/diagramLayout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NULL"/><Relationship Id="rId4" Type="http://schemas.openxmlformats.org/officeDocument/2006/relationships/diagramLayout" Target="../diagrams/layout7.xml"/><Relationship Id="rId9" Type="http://schemas.openxmlformats.org/officeDocument/2006/relationships/diagramLayout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NULL"/><Relationship Id="rId4" Type="http://schemas.openxmlformats.org/officeDocument/2006/relationships/diagramLayout" Target="../diagrams/layout8.xml"/><Relationship Id="rId9" Type="http://schemas.openxmlformats.org/officeDocument/2006/relationships/diagramLayout" Target="NUL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NULL"/><Relationship Id="rId4" Type="http://schemas.openxmlformats.org/officeDocument/2006/relationships/diagramLayout" Target="../diagrams/layout9.xml"/><Relationship Id="rId9" Type="http://schemas.openxmlformats.org/officeDocument/2006/relationships/diagramLayout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0.xml"/><Relationship Id="rId9" Type="http://schemas.openxmlformats.org/officeDocument/2006/relationships/diagramLayout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1.xml"/><Relationship Id="rId9" Type="http://schemas.openxmlformats.org/officeDocument/2006/relationships/diagramLayout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2.xml"/><Relationship Id="rId9" Type="http://schemas.openxmlformats.org/officeDocument/2006/relationships/diagramLayout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3.xml"/><Relationship Id="rId9" Type="http://schemas.openxmlformats.org/officeDocument/2006/relationships/diagramLayout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4.xml"/><Relationship Id="rId9" Type="http://schemas.openxmlformats.org/officeDocument/2006/relationships/diagramLayout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5.xml"/><Relationship Id="rId9" Type="http://schemas.openxmlformats.org/officeDocument/2006/relationships/diagramLayout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6.xml"/><Relationship Id="rId9" Type="http://schemas.openxmlformats.org/officeDocument/2006/relationships/diagramLayout" Target="NUL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7.xml"/><Relationship Id="rId9" Type="http://schemas.openxmlformats.org/officeDocument/2006/relationships/diagramLayout" Target="NUL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8.xml"/><Relationship Id="rId9" Type="http://schemas.openxmlformats.org/officeDocument/2006/relationships/diagramLayout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9.xml"/><Relationship Id="rId9" Type="http://schemas.openxmlformats.org/officeDocument/2006/relationships/diagramLayout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1" y="766233"/>
            <a:ext cx="6931147" cy="5325533"/>
          </a:xfrm>
        </p:spPr>
        <p:txBody>
          <a:bodyPr anchor="ctr">
            <a:normAutofit/>
          </a:bodyPr>
          <a:lstStyle/>
          <a:p>
            <a:pPr rtl="1"/>
            <a:r>
              <a:rPr lang="en-US" dirty="0"/>
              <a:t>Distributed Training of Deep Neural Networks</a:t>
            </a:r>
            <a:endParaRPr lang="en-US" sz="9600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E742291-E5F4-4FAE-A7DD-758F6B44F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4" y="643467"/>
            <a:ext cx="3692149" cy="545253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Prof. Assaf Schuster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Computer Science Department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Technion – Israel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07952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 Neural Network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27039"/>
            <a:ext cx="9144000" cy="267565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FFCE4-26B7-6A45-A5DF-9C35EDF0F2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04550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main decomposition (Data parallelis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Domain decomposition (Data parallelism)</a:t>
            </a:r>
          </a:p>
        </p:txBody>
      </p:sp>
      <p:sp>
        <p:nvSpPr>
          <p:cNvPr id="208" name="This strategy is straightforward; partition the work of the batch across different machines.…"/>
          <p:cNvSpPr txBox="1">
            <a:spLocks noGrp="1"/>
          </p:cNvSpPr>
          <p:nvPr>
            <p:ph type="body" sz="half" idx="1"/>
          </p:nvPr>
        </p:nvSpPr>
        <p:spPr>
          <a:xfrm>
            <a:off x="1277093" y="1928813"/>
            <a:ext cx="4942478" cy="4304109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strategy is straightforward; partition the work of the batch across different machines.</a:t>
            </a:r>
          </a:p>
          <a:p>
            <a:r>
              <a:rPr dirty="0"/>
              <a:t>Different machines have a complete copy of the model.</a:t>
            </a:r>
          </a:p>
          <a:p>
            <a:r>
              <a:rPr dirty="0"/>
              <a:t>Each machine simply gets a different portion of the batch, and results from each are combined.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436" y="1658670"/>
            <a:ext cx="3364220" cy="408983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ource: skymind"/>
          <p:cNvSpPr txBox="1"/>
          <p:nvPr/>
        </p:nvSpPr>
        <p:spPr>
          <a:xfrm>
            <a:off x="7818512" y="5840496"/>
            <a:ext cx="11277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skymind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BFD-82E9-424C-89AA-881823BBAF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12675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unctional decomposition (Model parallelis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F</a:t>
            </a:r>
            <a:r>
              <a:rPr dirty="0"/>
              <a:t>unctional decomposition (Model parallelism)</a:t>
            </a:r>
          </a:p>
        </p:txBody>
      </p:sp>
      <p:sp>
        <p:nvSpPr>
          <p:cNvPr id="220" name="This strategy divides the work according to the neurons in each layer.…"/>
          <p:cNvSpPr txBox="1">
            <a:spLocks noGrp="1"/>
          </p:cNvSpPr>
          <p:nvPr>
            <p:ph type="body" sz="half" idx="1"/>
          </p:nvPr>
        </p:nvSpPr>
        <p:spPr>
          <a:xfrm>
            <a:off x="1172308" y="1928813"/>
            <a:ext cx="5579920" cy="43041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7526" indent="-287526" defTabSz="377890">
              <a:spcBef>
                <a:spcPts val="1758"/>
              </a:spcBef>
              <a:defRPr sz="3128"/>
            </a:pPr>
            <a:r>
              <a:rPr sz="2800" dirty="0"/>
              <a:t>This strategy divides the work according to the neurons in each layer.</a:t>
            </a:r>
          </a:p>
          <a:p>
            <a:pPr marL="287526" indent="-287526" defTabSz="377890">
              <a:spcBef>
                <a:spcPts val="1758"/>
              </a:spcBef>
              <a:defRPr sz="3128"/>
            </a:pPr>
            <a:r>
              <a:rPr sz="2800" dirty="0"/>
              <a:t>Different machines in the distributed system are responsible for the computations in different parts of a single network.</a:t>
            </a:r>
          </a:p>
          <a:p>
            <a:pPr marL="287526" indent="-287526" defTabSz="377890">
              <a:spcBef>
                <a:spcPts val="1758"/>
              </a:spcBef>
              <a:defRPr sz="3128"/>
            </a:pPr>
            <a:r>
              <a:rPr sz="2800" dirty="0"/>
              <a:t>For example, each layer in the neural network may be assigned to a different machine.</a:t>
            </a:r>
          </a:p>
        </p:txBody>
      </p:sp>
      <p:sp>
        <p:nvSpPr>
          <p:cNvPr id="221" name="source: skymind"/>
          <p:cNvSpPr txBox="1"/>
          <p:nvPr/>
        </p:nvSpPr>
        <p:spPr>
          <a:xfrm>
            <a:off x="8015303" y="4518902"/>
            <a:ext cx="11277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skymind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94" y="2226392"/>
            <a:ext cx="3827888" cy="20723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92DF-9E74-2B40-96DC-2112E268F6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022260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Hybrid parallel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Hybrid </a:t>
            </a:r>
            <a:r>
              <a:rPr lang="en-US" dirty="0"/>
              <a:t>decomposition</a:t>
            </a:r>
            <a:endParaRPr dirty="0"/>
          </a:p>
        </p:txBody>
      </p:sp>
      <p:sp>
        <p:nvSpPr>
          <p:cNvPr id="232" name="The combination of multiple parallelism schemes can overcome the drawbacks of each scheme."/>
          <p:cNvSpPr txBox="1">
            <a:spLocks noGrp="1"/>
          </p:cNvSpPr>
          <p:nvPr>
            <p:ph type="body" sz="half" idx="1"/>
          </p:nvPr>
        </p:nvSpPr>
        <p:spPr>
          <a:xfrm>
            <a:off x="1809750" y="1928812"/>
            <a:ext cx="8572500" cy="20731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Both Model and Functional decomposition have issues and restrictions</a:t>
            </a:r>
          </a:p>
          <a:p>
            <a:r>
              <a:rPr dirty="0"/>
              <a:t>The combination of multiple parallelism schemes can overcome the drawbacks of each scheme.</a:t>
            </a:r>
          </a:p>
        </p:txBody>
      </p:sp>
      <p:sp>
        <p:nvSpPr>
          <p:cNvPr id="233" name="source: skymind"/>
          <p:cNvSpPr txBox="1"/>
          <p:nvPr/>
        </p:nvSpPr>
        <p:spPr>
          <a:xfrm>
            <a:off x="5392965" y="5735955"/>
            <a:ext cx="112774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skymind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94" y="4044799"/>
            <a:ext cx="8016612" cy="16255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85B92-3E84-C746-A7C0-A4666537FB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29299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oblem Decomposition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/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Domain Decomposition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640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913392-2C00-3041-954B-4416C639B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1389" y="1559476"/>
            <a:ext cx="8424450" cy="4639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46C79-29EC-824A-8AF8-2BFAC650C0BC}"/>
              </a:ext>
            </a:extLst>
          </p:cNvPr>
          <p:cNvSpPr txBox="1"/>
          <p:nvPr/>
        </p:nvSpPr>
        <p:spPr>
          <a:xfrm>
            <a:off x="966158" y="5952226"/>
            <a:ext cx="1715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Workers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A52D2-BB87-4E4D-BCDD-EAF57E9F0BC1}"/>
              </a:ext>
            </a:extLst>
          </p:cNvPr>
          <p:cNvSpPr txBox="1"/>
          <p:nvPr/>
        </p:nvSpPr>
        <p:spPr>
          <a:xfrm>
            <a:off x="7658687" y="1278127"/>
            <a:ext cx="335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Parameter</a:t>
            </a:r>
            <a:r>
              <a:rPr lang="en-US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EEF1A-C38E-3946-8E40-790D1E87895A}"/>
              </a:ext>
            </a:extLst>
          </p:cNvPr>
          <p:cNvSpPr txBox="1"/>
          <p:nvPr/>
        </p:nvSpPr>
        <p:spPr>
          <a:xfrm>
            <a:off x="5428958" y="2782669"/>
            <a:ext cx="122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184326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Most popular - </a:t>
            </a:r>
            <a:r>
              <a:rPr dirty="0"/>
              <a:t>Synchronous Training</a:t>
            </a:r>
            <a:r>
              <a:rPr lang="en-US" dirty="0"/>
              <a:t> (SSGD)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00014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CFC9-CFDC-1947-91F1-DEC38B45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658198"/>
          </a:xfrm>
        </p:spPr>
        <p:txBody>
          <a:bodyPr/>
          <a:lstStyle/>
          <a:p>
            <a:r>
              <a:rPr lang="en-US" dirty="0"/>
              <a:t>Synchronous SGD (SSGD)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B8D6-0D3E-B148-AB37-D82FC2B0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0070E4-02A4-6642-9029-DA0301AF96E5}"/>
              </a:ext>
            </a:extLst>
          </p:cNvPr>
          <p:cNvGrpSpPr/>
          <p:nvPr/>
        </p:nvGrpSpPr>
        <p:grpSpPr>
          <a:xfrm>
            <a:off x="1448971" y="1796494"/>
            <a:ext cx="6906758" cy="801472"/>
            <a:chOff x="21250" y="1851789"/>
            <a:chExt cx="10148275" cy="1079500"/>
          </a:xfrm>
        </p:grpSpPr>
        <p:grpSp>
          <p:nvGrpSpPr>
            <p:cNvPr id="5" name="Group 52">
              <a:extLst>
                <a:ext uri="{FF2B5EF4-FFF2-40B4-BE49-F238E27FC236}">
                  <a16:creationId xmlns:a16="http://schemas.microsoft.com/office/drawing/2014/main" id="{8E1C474F-F888-9B47-AB2A-6719D3CD0D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5025" y="1851789"/>
              <a:ext cx="6794500" cy="1079500"/>
              <a:chOff x="0" y="0"/>
              <a:chExt cx="4280" cy="680"/>
            </a:xfrm>
          </p:grpSpPr>
          <p:sp>
            <p:nvSpPr>
              <p:cNvPr id="6" name="AutoShape 53">
                <a:extLst>
                  <a:ext uri="{FF2B5EF4-FFF2-40B4-BE49-F238E27FC236}">
                    <a16:creationId xmlns:a16="http://schemas.microsoft.com/office/drawing/2014/main" id="{72273D72-2695-C84A-891E-44B8679F2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" name="Rectangle 54">
                <a:extLst>
                  <a:ext uri="{FF2B5EF4-FFF2-40B4-BE49-F238E27FC236}">
                    <a16:creationId xmlns:a16="http://schemas.microsoft.com/office/drawing/2014/main" id="{811381B5-AA5A-1244-B095-96E10333D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280" cy="6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" name="AutoShape 55">
                <a:extLst>
                  <a:ext uri="{FF2B5EF4-FFF2-40B4-BE49-F238E27FC236}">
                    <a16:creationId xmlns:a16="http://schemas.microsoft.com/office/drawing/2014/main" id="{E19253BF-7F1D-7444-9199-AAE9400DC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AutoShape 56">
                <a:extLst>
                  <a:ext uri="{FF2B5EF4-FFF2-40B4-BE49-F238E27FC236}">
                    <a16:creationId xmlns:a16="http://schemas.microsoft.com/office/drawing/2014/main" id="{E8D7D13C-3927-D94B-B258-3E8B28D63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" name="AutoShape 57">
                <a:extLst>
                  <a:ext uri="{FF2B5EF4-FFF2-40B4-BE49-F238E27FC236}">
                    <a16:creationId xmlns:a16="http://schemas.microsoft.com/office/drawing/2014/main" id="{FB1F8190-0431-2D4F-AA1C-80852E377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" name="AutoShape 58">
                <a:extLst>
                  <a:ext uri="{FF2B5EF4-FFF2-40B4-BE49-F238E27FC236}">
                    <a16:creationId xmlns:a16="http://schemas.microsoft.com/office/drawing/2014/main" id="{D74149BB-D9B1-234D-BF7E-8CE2A8956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AutoShape 59">
                <a:extLst>
                  <a:ext uri="{FF2B5EF4-FFF2-40B4-BE49-F238E27FC236}">
                    <a16:creationId xmlns:a16="http://schemas.microsoft.com/office/drawing/2014/main" id="{E46BF21E-4A78-8341-BDE7-DDF863B56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60">
                <a:extLst>
                  <a:ext uri="{FF2B5EF4-FFF2-40B4-BE49-F238E27FC236}">
                    <a16:creationId xmlns:a16="http://schemas.microsoft.com/office/drawing/2014/main" id="{27B9846B-9D50-3F48-8B2F-2C66DF8DD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0B5D4E27-3A2E-E94D-9204-0D34DEB6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0" y="2142813"/>
              <a:ext cx="3156712" cy="49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Parameter Server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Equation">
                <a:extLst>
                  <a:ext uri="{FF2B5EF4-FFF2-40B4-BE49-F238E27FC236}">
                    <a16:creationId xmlns:a16="http://schemas.microsoft.com/office/drawing/2014/main" id="{69F79FAF-48C1-0642-9ED8-9CAF51458CFF}"/>
                  </a:ext>
                </a:extLst>
              </p:cNvPr>
              <p:cNvSpPr txBox="1"/>
              <p:nvPr/>
            </p:nvSpPr>
            <p:spPr>
              <a:xfrm>
                <a:off x="4596401" y="1293579"/>
                <a:ext cx="294421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0" name="Equation">
                <a:extLst>
                  <a:ext uri="{FF2B5EF4-FFF2-40B4-BE49-F238E27FC236}">
                    <a16:creationId xmlns:a16="http://schemas.microsoft.com/office/drawing/2014/main" id="{69F79FAF-48C1-0642-9ED8-9CAF51458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01" y="1293579"/>
                <a:ext cx="2944218" cy="430887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2D49CD5-8C1D-3140-9B49-6E96C01470C4}"/>
              </a:ext>
            </a:extLst>
          </p:cNvPr>
          <p:cNvGrpSpPr/>
          <p:nvPr/>
        </p:nvGrpSpPr>
        <p:grpSpPr>
          <a:xfrm>
            <a:off x="8508024" y="3638174"/>
            <a:ext cx="2911475" cy="2174952"/>
            <a:chOff x="187325" y="4902200"/>
            <a:chExt cx="4321175" cy="3651250"/>
          </a:xfrm>
        </p:grpSpPr>
        <p:grpSp>
          <p:nvGrpSpPr>
            <p:cNvPr id="99" name="Group 4">
              <a:extLst>
                <a:ext uri="{FF2B5EF4-FFF2-40B4-BE49-F238E27FC236}">
                  <a16:creationId xmlns:a16="http://schemas.microsoft.com/office/drawing/2014/main" id="{6184956A-61DB-FD42-AE87-EEDD85FEB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102" name="Group 5">
                <a:extLst>
                  <a:ext uri="{FF2B5EF4-FFF2-40B4-BE49-F238E27FC236}">
                    <a16:creationId xmlns:a16="http://schemas.microsoft.com/office/drawing/2014/main" id="{9A35FF00-2F76-2D4A-97C0-BF984F0D9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133" name="AutoShape 6">
                  <a:extLst>
                    <a:ext uri="{FF2B5EF4-FFF2-40B4-BE49-F238E27FC236}">
                      <a16:creationId xmlns:a16="http://schemas.microsoft.com/office/drawing/2014/main" id="{C0D01648-09CA-E94D-BDF5-EB0DD27FB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34" name="Group 7">
                  <a:extLst>
                    <a:ext uri="{FF2B5EF4-FFF2-40B4-BE49-F238E27FC236}">
                      <a16:creationId xmlns:a16="http://schemas.microsoft.com/office/drawing/2014/main" id="{D61F12A1-5918-3A48-B1BB-8CEAE9F86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35" name="Rectangle 8">
                    <a:extLst>
                      <a:ext uri="{FF2B5EF4-FFF2-40B4-BE49-F238E27FC236}">
                        <a16:creationId xmlns:a16="http://schemas.microsoft.com/office/drawing/2014/main" id="{AB7CCBA0-0F0B-A946-99EE-73D22FD62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6" name="Rectangle 9">
                    <a:extLst>
                      <a:ext uri="{FF2B5EF4-FFF2-40B4-BE49-F238E27FC236}">
                        <a16:creationId xmlns:a16="http://schemas.microsoft.com/office/drawing/2014/main" id="{BA009C01-FAC6-6A4E-9034-3B1FD45E2A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0">
                    <a:extLst>
                      <a:ext uri="{FF2B5EF4-FFF2-40B4-BE49-F238E27FC236}">
                        <a16:creationId xmlns:a16="http://schemas.microsoft.com/office/drawing/2014/main" id="{90C5DD65-C054-8A46-9702-EA7142AA40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11">
                    <a:extLst>
                      <a:ext uri="{FF2B5EF4-FFF2-40B4-BE49-F238E27FC236}">
                        <a16:creationId xmlns:a16="http://schemas.microsoft.com/office/drawing/2014/main" id="{837DC034-D445-624A-91D6-3DB93B8F23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3" name="Group 12">
                <a:extLst>
                  <a:ext uri="{FF2B5EF4-FFF2-40B4-BE49-F238E27FC236}">
                    <a16:creationId xmlns:a16="http://schemas.microsoft.com/office/drawing/2014/main" id="{7A77A1C7-F9B3-AA4F-B0BB-A982BBF06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127" name="AutoShape 13">
                  <a:extLst>
                    <a:ext uri="{FF2B5EF4-FFF2-40B4-BE49-F238E27FC236}">
                      <a16:creationId xmlns:a16="http://schemas.microsoft.com/office/drawing/2014/main" id="{9FF36A16-3E39-5246-A51E-84457487C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28" name="Group 14">
                  <a:extLst>
                    <a:ext uri="{FF2B5EF4-FFF2-40B4-BE49-F238E27FC236}">
                      <a16:creationId xmlns:a16="http://schemas.microsoft.com/office/drawing/2014/main" id="{5371BDB5-05D0-7543-B532-EF3D756511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29" name="Rectangle 15">
                    <a:extLst>
                      <a:ext uri="{FF2B5EF4-FFF2-40B4-BE49-F238E27FC236}">
                        <a16:creationId xmlns:a16="http://schemas.microsoft.com/office/drawing/2014/main" id="{9A84EC78-B6BA-6E40-80BC-4DD552FD8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0" name="Rectangle 16">
                    <a:extLst>
                      <a:ext uri="{FF2B5EF4-FFF2-40B4-BE49-F238E27FC236}">
                        <a16:creationId xmlns:a16="http://schemas.microsoft.com/office/drawing/2014/main" id="{90DD8EEA-8805-9A4A-B774-CFA9ED0477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7">
                    <a:extLst>
                      <a:ext uri="{FF2B5EF4-FFF2-40B4-BE49-F238E27FC236}">
                        <a16:creationId xmlns:a16="http://schemas.microsoft.com/office/drawing/2014/main" id="{8EE23F7C-C61E-6C4B-8618-4AC99BE71F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18">
                    <a:extLst>
                      <a:ext uri="{FF2B5EF4-FFF2-40B4-BE49-F238E27FC236}">
                        <a16:creationId xmlns:a16="http://schemas.microsoft.com/office/drawing/2014/main" id="{243C8F12-E0F6-3340-AAA5-3784ACA5DB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" name="Group 19">
                <a:extLst>
                  <a:ext uri="{FF2B5EF4-FFF2-40B4-BE49-F238E27FC236}">
                    <a16:creationId xmlns:a16="http://schemas.microsoft.com/office/drawing/2014/main" id="{760D1DB5-67E1-2E44-B9BB-D6738D7D04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121" name="AutoShape 20">
                  <a:extLst>
                    <a:ext uri="{FF2B5EF4-FFF2-40B4-BE49-F238E27FC236}">
                      <a16:creationId xmlns:a16="http://schemas.microsoft.com/office/drawing/2014/main" id="{0F8FA533-6614-7043-AD14-A92A829F8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22" name="Group 21">
                  <a:extLst>
                    <a:ext uri="{FF2B5EF4-FFF2-40B4-BE49-F238E27FC236}">
                      <a16:creationId xmlns:a16="http://schemas.microsoft.com/office/drawing/2014/main" id="{5668AE5F-A5C2-F944-B762-2150C4CADD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23" name="Rectangle 22">
                    <a:extLst>
                      <a:ext uri="{FF2B5EF4-FFF2-40B4-BE49-F238E27FC236}">
                        <a16:creationId xmlns:a16="http://schemas.microsoft.com/office/drawing/2014/main" id="{5F8C1E72-188E-D24A-A2C2-C7DFE844F5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23">
                    <a:extLst>
                      <a:ext uri="{FF2B5EF4-FFF2-40B4-BE49-F238E27FC236}">
                        <a16:creationId xmlns:a16="http://schemas.microsoft.com/office/drawing/2014/main" id="{5912D80A-9F90-3147-98B5-35571535B6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24">
                    <a:extLst>
                      <a:ext uri="{FF2B5EF4-FFF2-40B4-BE49-F238E27FC236}">
                        <a16:creationId xmlns:a16="http://schemas.microsoft.com/office/drawing/2014/main" id="{AEAC6D29-7BC0-5947-B706-C29552627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25">
                    <a:extLst>
                      <a:ext uri="{FF2B5EF4-FFF2-40B4-BE49-F238E27FC236}">
                        <a16:creationId xmlns:a16="http://schemas.microsoft.com/office/drawing/2014/main" id="{FA50BBB8-AC94-C143-9A72-8B036439DD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5" name="Group 26">
                <a:extLst>
                  <a:ext uri="{FF2B5EF4-FFF2-40B4-BE49-F238E27FC236}">
                    <a16:creationId xmlns:a16="http://schemas.microsoft.com/office/drawing/2014/main" id="{5B03E366-84CD-AC48-BBAF-9FA6BF947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115" name="AutoShape 27">
                  <a:extLst>
                    <a:ext uri="{FF2B5EF4-FFF2-40B4-BE49-F238E27FC236}">
                      <a16:creationId xmlns:a16="http://schemas.microsoft.com/office/drawing/2014/main" id="{072B97CD-50E4-C044-B1A0-7031A876F2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16" name="Group 28">
                  <a:extLst>
                    <a:ext uri="{FF2B5EF4-FFF2-40B4-BE49-F238E27FC236}">
                      <a16:creationId xmlns:a16="http://schemas.microsoft.com/office/drawing/2014/main" id="{F22FE205-CA0A-8546-945F-1C55E28B9A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17" name="Rectangle 29">
                    <a:extLst>
                      <a:ext uri="{FF2B5EF4-FFF2-40B4-BE49-F238E27FC236}">
                        <a16:creationId xmlns:a16="http://schemas.microsoft.com/office/drawing/2014/main" id="{2BB09FB2-FBA7-3244-88EB-62BF8B81D7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30">
                    <a:extLst>
                      <a:ext uri="{FF2B5EF4-FFF2-40B4-BE49-F238E27FC236}">
                        <a16:creationId xmlns:a16="http://schemas.microsoft.com/office/drawing/2014/main" id="{0B4326A7-74D1-6E45-92FD-223548986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9" name="Rectangle 31">
                    <a:extLst>
                      <a:ext uri="{FF2B5EF4-FFF2-40B4-BE49-F238E27FC236}">
                        <a16:creationId xmlns:a16="http://schemas.microsoft.com/office/drawing/2014/main" id="{EE837915-5427-5042-9074-9059022FA1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32">
                    <a:extLst>
                      <a:ext uri="{FF2B5EF4-FFF2-40B4-BE49-F238E27FC236}">
                        <a16:creationId xmlns:a16="http://schemas.microsoft.com/office/drawing/2014/main" id="{507A8EFC-AA9E-9C46-B220-47D9E0BC7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6" name="Rectangle 33">
                <a:extLst>
                  <a:ext uri="{FF2B5EF4-FFF2-40B4-BE49-F238E27FC236}">
                    <a16:creationId xmlns:a16="http://schemas.microsoft.com/office/drawing/2014/main" id="{EF29F30F-9013-6941-A8A4-9C02B99B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07" name="Group 34">
                <a:extLst>
                  <a:ext uri="{FF2B5EF4-FFF2-40B4-BE49-F238E27FC236}">
                    <a16:creationId xmlns:a16="http://schemas.microsoft.com/office/drawing/2014/main" id="{EE25BDED-42BD-9F47-B4E1-4611B124A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108" name="Group 35">
                  <a:extLst>
                    <a:ext uri="{FF2B5EF4-FFF2-40B4-BE49-F238E27FC236}">
                      <a16:creationId xmlns:a16="http://schemas.microsoft.com/office/drawing/2014/main" id="{ED538F8E-98CA-034C-A802-ACC1E2ABE1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110" name="Oval 36">
                    <a:extLst>
                      <a:ext uri="{FF2B5EF4-FFF2-40B4-BE49-F238E27FC236}">
                        <a16:creationId xmlns:a16="http://schemas.microsoft.com/office/drawing/2014/main" id="{762FC86E-8998-064E-8F3E-C699C452D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1" name="Rectangle 37">
                    <a:extLst>
                      <a:ext uri="{FF2B5EF4-FFF2-40B4-BE49-F238E27FC236}">
                        <a16:creationId xmlns:a16="http://schemas.microsoft.com/office/drawing/2014/main" id="{66213174-A069-4545-B3D4-729A756A64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2" name="Oval 38">
                    <a:extLst>
                      <a:ext uri="{FF2B5EF4-FFF2-40B4-BE49-F238E27FC236}">
                        <a16:creationId xmlns:a16="http://schemas.microsoft.com/office/drawing/2014/main" id="{8789FD82-2362-F942-97AB-911584616E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3" name="Line 39">
                    <a:extLst>
                      <a:ext uri="{FF2B5EF4-FFF2-40B4-BE49-F238E27FC236}">
                        <a16:creationId xmlns:a16="http://schemas.microsoft.com/office/drawing/2014/main" id="{B087F690-8683-684C-9BF5-75F883EA76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4" name="Line 40">
                    <a:extLst>
                      <a:ext uri="{FF2B5EF4-FFF2-40B4-BE49-F238E27FC236}">
                        <a16:creationId xmlns:a16="http://schemas.microsoft.com/office/drawing/2014/main" id="{8E7E1EB8-BF8B-3A4D-8AFC-4569450096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" name="Line 41">
                  <a:extLst>
                    <a:ext uri="{FF2B5EF4-FFF2-40B4-BE49-F238E27FC236}">
                      <a16:creationId xmlns:a16="http://schemas.microsoft.com/office/drawing/2014/main" id="{7C294989-FD08-474D-A7CD-85C310CA0C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9F6C9636-2D32-DC41-830E-12280E26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101" name="Rectangle 43">
              <a:extLst>
                <a:ext uri="{FF2B5EF4-FFF2-40B4-BE49-F238E27FC236}">
                  <a16:creationId xmlns:a16="http://schemas.microsoft.com/office/drawing/2014/main" id="{C529DDFC-1561-D948-BA82-951CC95C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Equation">
                <a:extLst>
                  <a:ext uri="{FF2B5EF4-FFF2-40B4-BE49-F238E27FC236}">
                    <a16:creationId xmlns:a16="http://schemas.microsoft.com/office/drawing/2014/main" id="{E1825ABA-BBC4-6B48-9A66-E184CFAA7BCD}"/>
                  </a:ext>
                </a:extLst>
              </p:cNvPr>
              <p:cNvSpPr txBox="1"/>
              <p:nvPr/>
            </p:nvSpPr>
            <p:spPr>
              <a:xfrm>
                <a:off x="8746986" y="4223285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1" name="Equation">
                <a:extLst>
                  <a:ext uri="{FF2B5EF4-FFF2-40B4-BE49-F238E27FC236}">
                    <a16:creationId xmlns:a16="http://schemas.microsoft.com/office/drawing/2014/main" id="{E1825ABA-BBC4-6B48-9A66-E184CFAA7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86" y="4223285"/>
                <a:ext cx="762988" cy="430887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6223648-C694-8A44-ADDD-04A9DDF8197B}"/>
              </a:ext>
            </a:extLst>
          </p:cNvPr>
          <p:cNvGrpSpPr/>
          <p:nvPr/>
        </p:nvGrpSpPr>
        <p:grpSpPr>
          <a:xfrm>
            <a:off x="4727834" y="3684357"/>
            <a:ext cx="2911475" cy="2174952"/>
            <a:chOff x="187325" y="4902200"/>
            <a:chExt cx="4321175" cy="3651250"/>
          </a:xfrm>
        </p:grpSpPr>
        <p:grpSp>
          <p:nvGrpSpPr>
            <p:cNvPr id="186" name="Group 4">
              <a:extLst>
                <a:ext uri="{FF2B5EF4-FFF2-40B4-BE49-F238E27FC236}">
                  <a16:creationId xmlns:a16="http://schemas.microsoft.com/office/drawing/2014/main" id="{7235A8F7-4F2D-2842-A83B-A04A7B338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189" name="Group 5">
                <a:extLst>
                  <a:ext uri="{FF2B5EF4-FFF2-40B4-BE49-F238E27FC236}">
                    <a16:creationId xmlns:a16="http://schemas.microsoft.com/office/drawing/2014/main" id="{C9032816-4B7B-5843-BD6A-44216BBADB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220" name="AutoShape 6">
                  <a:extLst>
                    <a:ext uri="{FF2B5EF4-FFF2-40B4-BE49-F238E27FC236}">
                      <a16:creationId xmlns:a16="http://schemas.microsoft.com/office/drawing/2014/main" id="{DACA5401-2531-4C46-9A4D-9557DEE1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21" name="Group 7">
                  <a:extLst>
                    <a:ext uri="{FF2B5EF4-FFF2-40B4-BE49-F238E27FC236}">
                      <a16:creationId xmlns:a16="http://schemas.microsoft.com/office/drawing/2014/main" id="{4E49661E-2896-E246-A5DF-B251B48FC3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22" name="Rectangle 8">
                    <a:extLst>
                      <a:ext uri="{FF2B5EF4-FFF2-40B4-BE49-F238E27FC236}">
                        <a16:creationId xmlns:a16="http://schemas.microsoft.com/office/drawing/2014/main" id="{98D407D6-78EE-5F4D-8AA1-B663A5AE4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3" name="Rectangle 9">
                    <a:extLst>
                      <a:ext uri="{FF2B5EF4-FFF2-40B4-BE49-F238E27FC236}">
                        <a16:creationId xmlns:a16="http://schemas.microsoft.com/office/drawing/2014/main" id="{59D3D842-1320-9143-8FBF-2C7CE0C7CF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10">
                    <a:extLst>
                      <a:ext uri="{FF2B5EF4-FFF2-40B4-BE49-F238E27FC236}">
                        <a16:creationId xmlns:a16="http://schemas.microsoft.com/office/drawing/2014/main" id="{A36B0BBD-7BC3-FA49-BCA1-2429724672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11">
                    <a:extLst>
                      <a:ext uri="{FF2B5EF4-FFF2-40B4-BE49-F238E27FC236}">
                        <a16:creationId xmlns:a16="http://schemas.microsoft.com/office/drawing/2014/main" id="{A2FCA2AA-6C13-CF4C-B3CD-EE28A6B4E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0" name="Group 12">
                <a:extLst>
                  <a:ext uri="{FF2B5EF4-FFF2-40B4-BE49-F238E27FC236}">
                    <a16:creationId xmlns:a16="http://schemas.microsoft.com/office/drawing/2014/main" id="{2730D1EC-7051-6740-B036-5920252F8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214" name="AutoShape 13">
                  <a:extLst>
                    <a:ext uri="{FF2B5EF4-FFF2-40B4-BE49-F238E27FC236}">
                      <a16:creationId xmlns:a16="http://schemas.microsoft.com/office/drawing/2014/main" id="{83B08920-167C-644A-9185-613CAE4AD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15" name="Group 14">
                  <a:extLst>
                    <a:ext uri="{FF2B5EF4-FFF2-40B4-BE49-F238E27FC236}">
                      <a16:creationId xmlns:a16="http://schemas.microsoft.com/office/drawing/2014/main" id="{73201A26-F02D-BA40-93DB-137323635E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16" name="Rectangle 15">
                    <a:extLst>
                      <a:ext uri="{FF2B5EF4-FFF2-40B4-BE49-F238E27FC236}">
                        <a16:creationId xmlns:a16="http://schemas.microsoft.com/office/drawing/2014/main" id="{85CBEC59-29D2-4648-85EA-2DD85762BE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16">
                    <a:extLst>
                      <a:ext uri="{FF2B5EF4-FFF2-40B4-BE49-F238E27FC236}">
                        <a16:creationId xmlns:a16="http://schemas.microsoft.com/office/drawing/2014/main" id="{96A9E316-FBF2-744B-B68C-77D12F34B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17">
                    <a:extLst>
                      <a:ext uri="{FF2B5EF4-FFF2-40B4-BE49-F238E27FC236}">
                        <a16:creationId xmlns:a16="http://schemas.microsoft.com/office/drawing/2014/main" id="{FF24A841-406C-9F43-89C0-FBDFEDAED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18">
                    <a:extLst>
                      <a:ext uri="{FF2B5EF4-FFF2-40B4-BE49-F238E27FC236}">
                        <a16:creationId xmlns:a16="http://schemas.microsoft.com/office/drawing/2014/main" id="{C00D4E56-48CC-F54F-B441-5D037F26EC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1" name="Group 19">
                <a:extLst>
                  <a:ext uri="{FF2B5EF4-FFF2-40B4-BE49-F238E27FC236}">
                    <a16:creationId xmlns:a16="http://schemas.microsoft.com/office/drawing/2014/main" id="{97DB89F4-053A-C744-8399-97C9566E23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208" name="AutoShape 20">
                  <a:extLst>
                    <a:ext uri="{FF2B5EF4-FFF2-40B4-BE49-F238E27FC236}">
                      <a16:creationId xmlns:a16="http://schemas.microsoft.com/office/drawing/2014/main" id="{35A6053C-65C2-5F43-B257-41272D00C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09" name="Group 21">
                  <a:extLst>
                    <a:ext uri="{FF2B5EF4-FFF2-40B4-BE49-F238E27FC236}">
                      <a16:creationId xmlns:a16="http://schemas.microsoft.com/office/drawing/2014/main" id="{32FC8189-3DC8-8643-B887-126DDE15E4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10" name="Rectangle 22">
                    <a:extLst>
                      <a:ext uri="{FF2B5EF4-FFF2-40B4-BE49-F238E27FC236}">
                        <a16:creationId xmlns:a16="http://schemas.microsoft.com/office/drawing/2014/main" id="{6DDD0C43-A6F2-1E4F-9D06-F5B14432CB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3">
                    <a:extLst>
                      <a:ext uri="{FF2B5EF4-FFF2-40B4-BE49-F238E27FC236}">
                        <a16:creationId xmlns:a16="http://schemas.microsoft.com/office/drawing/2014/main" id="{823595F2-6B51-EC4B-BBA8-CA26224AD5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24">
                    <a:extLst>
                      <a:ext uri="{FF2B5EF4-FFF2-40B4-BE49-F238E27FC236}">
                        <a16:creationId xmlns:a16="http://schemas.microsoft.com/office/drawing/2014/main" id="{C3A38399-FE2C-764D-89C3-FDCD842D9D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5">
                    <a:extLst>
                      <a:ext uri="{FF2B5EF4-FFF2-40B4-BE49-F238E27FC236}">
                        <a16:creationId xmlns:a16="http://schemas.microsoft.com/office/drawing/2014/main" id="{1C6DBAAE-565E-C245-803F-339F56C645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2" name="Group 26">
                <a:extLst>
                  <a:ext uri="{FF2B5EF4-FFF2-40B4-BE49-F238E27FC236}">
                    <a16:creationId xmlns:a16="http://schemas.microsoft.com/office/drawing/2014/main" id="{7E7E8EBE-5E98-8E4D-9EBC-5A73AB5AC6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202" name="AutoShape 27">
                  <a:extLst>
                    <a:ext uri="{FF2B5EF4-FFF2-40B4-BE49-F238E27FC236}">
                      <a16:creationId xmlns:a16="http://schemas.microsoft.com/office/drawing/2014/main" id="{CFF3C469-9580-A448-9B42-B8F2F8FD2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03" name="Group 28">
                  <a:extLst>
                    <a:ext uri="{FF2B5EF4-FFF2-40B4-BE49-F238E27FC236}">
                      <a16:creationId xmlns:a16="http://schemas.microsoft.com/office/drawing/2014/main" id="{D10BC2C7-CC3F-7043-9210-19B8129DEA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04" name="Rectangle 29">
                    <a:extLst>
                      <a:ext uri="{FF2B5EF4-FFF2-40B4-BE49-F238E27FC236}">
                        <a16:creationId xmlns:a16="http://schemas.microsoft.com/office/drawing/2014/main" id="{7345D085-1BFE-0240-939B-C18B6A81A5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30">
                    <a:extLst>
                      <a:ext uri="{FF2B5EF4-FFF2-40B4-BE49-F238E27FC236}">
                        <a16:creationId xmlns:a16="http://schemas.microsoft.com/office/drawing/2014/main" id="{FDA609F8-B6D0-4140-BAD4-28D44D68DA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6" name="Rectangle 31">
                    <a:extLst>
                      <a:ext uri="{FF2B5EF4-FFF2-40B4-BE49-F238E27FC236}">
                        <a16:creationId xmlns:a16="http://schemas.microsoft.com/office/drawing/2014/main" id="{F9943396-2129-B948-9922-DE597867C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32">
                    <a:extLst>
                      <a:ext uri="{FF2B5EF4-FFF2-40B4-BE49-F238E27FC236}">
                        <a16:creationId xmlns:a16="http://schemas.microsoft.com/office/drawing/2014/main" id="{450A50BE-01CE-8346-B3EF-5D5D68406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3" name="Rectangle 33">
                <a:extLst>
                  <a:ext uri="{FF2B5EF4-FFF2-40B4-BE49-F238E27FC236}">
                    <a16:creationId xmlns:a16="http://schemas.microsoft.com/office/drawing/2014/main" id="{25144F2E-B2D8-B249-B85B-3C3084637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94" name="Group 34">
                <a:extLst>
                  <a:ext uri="{FF2B5EF4-FFF2-40B4-BE49-F238E27FC236}">
                    <a16:creationId xmlns:a16="http://schemas.microsoft.com/office/drawing/2014/main" id="{D61C73E7-15B3-8A49-9D41-1B5EA4E02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195" name="Group 35">
                  <a:extLst>
                    <a:ext uri="{FF2B5EF4-FFF2-40B4-BE49-F238E27FC236}">
                      <a16:creationId xmlns:a16="http://schemas.microsoft.com/office/drawing/2014/main" id="{90180DC8-8299-134D-8B0B-92FAE35839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197" name="Oval 36">
                    <a:extLst>
                      <a:ext uri="{FF2B5EF4-FFF2-40B4-BE49-F238E27FC236}">
                        <a16:creationId xmlns:a16="http://schemas.microsoft.com/office/drawing/2014/main" id="{3E725C4A-00CE-834B-9551-0A3D125E62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37">
                    <a:extLst>
                      <a:ext uri="{FF2B5EF4-FFF2-40B4-BE49-F238E27FC236}">
                        <a16:creationId xmlns:a16="http://schemas.microsoft.com/office/drawing/2014/main" id="{19148C17-DA68-7C43-B508-37FED1946B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99" name="Oval 38">
                    <a:extLst>
                      <a:ext uri="{FF2B5EF4-FFF2-40B4-BE49-F238E27FC236}">
                        <a16:creationId xmlns:a16="http://schemas.microsoft.com/office/drawing/2014/main" id="{04EDF13F-13EE-7148-940B-C762ABDBB0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0" name="Line 39">
                    <a:extLst>
                      <a:ext uri="{FF2B5EF4-FFF2-40B4-BE49-F238E27FC236}">
                        <a16:creationId xmlns:a16="http://schemas.microsoft.com/office/drawing/2014/main" id="{903FFA45-2148-C846-8094-61F0EF7A76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1" name="Line 40">
                    <a:extLst>
                      <a:ext uri="{FF2B5EF4-FFF2-40B4-BE49-F238E27FC236}">
                        <a16:creationId xmlns:a16="http://schemas.microsoft.com/office/drawing/2014/main" id="{8CE506EC-875E-CA44-B0F7-10B07A0DE2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6" name="Line 41">
                  <a:extLst>
                    <a:ext uri="{FF2B5EF4-FFF2-40B4-BE49-F238E27FC236}">
                      <a16:creationId xmlns:a16="http://schemas.microsoft.com/office/drawing/2014/main" id="{B6565A83-1C59-4D43-B98E-D62CC703D1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187" name="Rectangle 42">
              <a:extLst>
                <a:ext uri="{FF2B5EF4-FFF2-40B4-BE49-F238E27FC236}">
                  <a16:creationId xmlns:a16="http://schemas.microsoft.com/office/drawing/2014/main" id="{20F1D945-FA1E-C542-BECF-1BFCB85D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188" name="Rectangle 43">
              <a:extLst>
                <a:ext uri="{FF2B5EF4-FFF2-40B4-BE49-F238E27FC236}">
                  <a16:creationId xmlns:a16="http://schemas.microsoft.com/office/drawing/2014/main" id="{7C0BE728-B558-5447-B444-4597CCF7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Equation">
                <a:extLst>
                  <a:ext uri="{FF2B5EF4-FFF2-40B4-BE49-F238E27FC236}">
                    <a16:creationId xmlns:a16="http://schemas.microsoft.com/office/drawing/2014/main" id="{37C6BD86-B644-6B4F-B124-83F55A3C3240}"/>
                  </a:ext>
                </a:extLst>
              </p:cNvPr>
              <p:cNvSpPr txBox="1"/>
              <p:nvPr/>
            </p:nvSpPr>
            <p:spPr>
              <a:xfrm>
                <a:off x="4966796" y="426946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5" name="Equation">
                <a:extLst>
                  <a:ext uri="{FF2B5EF4-FFF2-40B4-BE49-F238E27FC236}">
                    <a16:creationId xmlns:a16="http://schemas.microsoft.com/office/drawing/2014/main" id="{37C6BD86-B644-6B4F-B124-83F55A3C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96" y="4269468"/>
                <a:ext cx="762988" cy="43088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E3E9AF-5D06-C045-BE3D-0D9DD68374B0}"/>
              </a:ext>
            </a:extLst>
          </p:cNvPr>
          <p:cNvGrpSpPr/>
          <p:nvPr/>
        </p:nvGrpSpPr>
        <p:grpSpPr>
          <a:xfrm>
            <a:off x="838305" y="3836757"/>
            <a:ext cx="2911475" cy="2174952"/>
            <a:chOff x="187325" y="4902200"/>
            <a:chExt cx="4321175" cy="3651250"/>
          </a:xfrm>
        </p:grpSpPr>
        <p:grpSp>
          <p:nvGrpSpPr>
            <p:cNvPr id="229" name="Group 4">
              <a:extLst>
                <a:ext uri="{FF2B5EF4-FFF2-40B4-BE49-F238E27FC236}">
                  <a16:creationId xmlns:a16="http://schemas.microsoft.com/office/drawing/2014/main" id="{7892B04E-4848-6141-A8D8-242B97D87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232" name="Group 5">
                <a:extLst>
                  <a:ext uri="{FF2B5EF4-FFF2-40B4-BE49-F238E27FC236}">
                    <a16:creationId xmlns:a16="http://schemas.microsoft.com/office/drawing/2014/main" id="{35637905-959A-6444-A3E8-044352A9C0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263" name="AutoShape 6">
                  <a:extLst>
                    <a:ext uri="{FF2B5EF4-FFF2-40B4-BE49-F238E27FC236}">
                      <a16:creationId xmlns:a16="http://schemas.microsoft.com/office/drawing/2014/main" id="{96F0E840-C123-794D-B35D-13B4A72C5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64" name="Group 7">
                  <a:extLst>
                    <a:ext uri="{FF2B5EF4-FFF2-40B4-BE49-F238E27FC236}">
                      <a16:creationId xmlns:a16="http://schemas.microsoft.com/office/drawing/2014/main" id="{2A936EAE-38FB-224A-B4E7-B91F9E1D9B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65" name="Rectangle 8">
                    <a:extLst>
                      <a:ext uri="{FF2B5EF4-FFF2-40B4-BE49-F238E27FC236}">
                        <a16:creationId xmlns:a16="http://schemas.microsoft.com/office/drawing/2014/main" id="{10B14865-2F4D-2246-9EFE-CAA7325E32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6" name="Rectangle 9">
                    <a:extLst>
                      <a:ext uri="{FF2B5EF4-FFF2-40B4-BE49-F238E27FC236}">
                        <a16:creationId xmlns:a16="http://schemas.microsoft.com/office/drawing/2014/main" id="{7B4B5F80-AAD3-8546-97E1-D8265FCDB9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10">
                    <a:extLst>
                      <a:ext uri="{FF2B5EF4-FFF2-40B4-BE49-F238E27FC236}">
                        <a16:creationId xmlns:a16="http://schemas.microsoft.com/office/drawing/2014/main" id="{B5EB739A-5208-CA45-ACD7-DAFCDA93C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11">
                    <a:extLst>
                      <a:ext uri="{FF2B5EF4-FFF2-40B4-BE49-F238E27FC236}">
                        <a16:creationId xmlns:a16="http://schemas.microsoft.com/office/drawing/2014/main" id="{114B2A76-A579-E744-9B3A-CBC8754A5F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3" name="Group 12">
                <a:extLst>
                  <a:ext uri="{FF2B5EF4-FFF2-40B4-BE49-F238E27FC236}">
                    <a16:creationId xmlns:a16="http://schemas.microsoft.com/office/drawing/2014/main" id="{64A33993-6ACE-D449-83C3-40E3B8BF9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257" name="AutoShape 13">
                  <a:extLst>
                    <a:ext uri="{FF2B5EF4-FFF2-40B4-BE49-F238E27FC236}">
                      <a16:creationId xmlns:a16="http://schemas.microsoft.com/office/drawing/2014/main" id="{27708AA1-11E1-7F42-AE6E-1EF56F5C2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58" name="Group 14">
                  <a:extLst>
                    <a:ext uri="{FF2B5EF4-FFF2-40B4-BE49-F238E27FC236}">
                      <a16:creationId xmlns:a16="http://schemas.microsoft.com/office/drawing/2014/main" id="{455997D4-50C5-DC44-AAF1-3150B8CCB4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59" name="Rectangle 15">
                    <a:extLst>
                      <a:ext uri="{FF2B5EF4-FFF2-40B4-BE49-F238E27FC236}">
                        <a16:creationId xmlns:a16="http://schemas.microsoft.com/office/drawing/2014/main" id="{EBE46F55-F5F9-A444-97D5-F204E494C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0" name="Rectangle 16">
                    <a:extLst>
                      <a:ext uri="{FF2B5EF4-FFF2-40B4-BE49-F238E27FC236}">
                        <a16:creationId xmlns:a16="http://schemas.microsoft.com/office/drawing/2014/main" id="{1FEDF83E-5106-A947-9DD0-D92A04EC75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1" name="Rectangle 17">
                    <a:extLst>
                      <a:ext uri="{FF2B5EF4-FFF2-40B4-BE49-F238E27FC236}">
                        <a16:creationId xmlns:a16="http://schemas.microsoft.com/office/drawing/2014/main" id="{27D5428C-D7D0-B448-99C8-719ADA55D2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2" name="Rectangle 18">
                    <a:extLst>
                      <a:ext uri="{FF2B5EF4-FFF2-40B4-BE49-F238E27FC236}">
                        <a16:creationId xmlns:a16="http://schemas.microsoft.com/office/drawing/2014/main" id="{0EEFF28C-C11A-4E4E-AF2E-DAC02A3E0E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4" name="Group 19">
                <a:extLst>
                  <a:ext uri="{FF2B5EF4-FFF2-40B4-BE49-F238E27FC236}">
                    <a16:creationId xmlns:a16="http://schemas.microsoft.com/office/drawing/2014/main" id="{5543474D-6F50-134E-978F-0C1AF9F0BD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251" name="AutoShape 20">
                  <a:extLst>
                    <a:ext uri="{FF2B5EF4-FFF2-40B4-BE49-F238E27FC236}">
                      <a16:creationId xmlns:a16="http://schemas.microsoft.com/office/drawing/2014/main" id="{E5DC4854-A1FD-244D-8154-9C34A15B1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52" name="Group 21">
                  <a:extLst>
                    <a:ext uri="{FF2B5EF4-FFF2-40B4-BE49-F238E27FC236}">
                      <a16:creationId xmlns:a16="http://schemas.microsoft.com/office/drawing/2014/main" id="{686DFC92-F821-684A-854E-B468679F6F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53" name="Rectangle 22">
                    <a:extLst>
                      <a:ext uri="{FF2B5EF4-FFF2-40B4-BE49-F238E27FC236}">
                        <a16:creationId xmlns:a16="http://schemas.microsoft.com/office/drawing/2014/main" id="{B081FD48-E741-6442-9013-F7CF21FFE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23">
                    <a:extLst>
                      <a:ext uri="{FF2B5EF4-FFF2-40B4-BE49-F238E27FC236}">
                        <a16:creationId xmlns:a16="http://schemas.microsoft.com/office/drawing/2014/main" id="{FE55D5A3-C718-2F42-BE7C-89FEBDD364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24">
                    <a:extLst>
                      <a:ext uri="{FF2B5EF4-FFF2-40B4-BE49-F238E27FC236}">
                        <a16:creationId xmlns:a16="http://schemas.microsoft.com/office/drawing/2014/main" id="{1A5B21F0-AEEB-A24F-B236-3ABAE5261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25">
                    <a:extLst>
                      <a:ext uri="{FF2B5EF4-FFF2-40B4-BE49-F238E27FC236}">
                        <a16:creationId xmlns:a16="http://schemas.microsoft.com/office/drawing/2014/main" id="{A5F14D16-31B6-6241-B775-3D9E6AEAA6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Group 26">
                <a:extLst>
                  <a:ext uri="{FF2B5EF4-FFF2-40B4-BE49-F238E27FC236}">
                    <a16:creationId xmlns:a16="http://schemas.microsoft.com/office/drawing/2014/main" id="{21CDA704-B242-0644-BC75-A18723C14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245" name="AutoShape 27">
                  <a:extLst>
                    <a:ext uri="{FF2B5EF4-FFF2-40B4-BE49-F238E27FC236}">
                      <a16:creationId xmlns:a16="http://schemas.microsoft.com/office/drawing/2014/main" id="{394575A2-0CAF-2B43-8B73-704E66680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46" name="Group 28">
                  <a:extLst>
                    <a:ext uri="{FF2B5EF4-FFF2-40B4-BE49-F238E27FC236}">
                      <a16:creationId xmlns:a16="http://schemas.microsoft.com/office/drawing/2014/main" id="{CB268A35-873C-4F4B-BFAE-B0A24857BC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47" name="Rectangle 29">
                    <a:extLst>
                      <a:ext uri="{FF2B5EF4-FFF2-40B4-BE49-F238E27FC236}">
                        <a16:creationId xmlns:a16="http://schemas.microsoft.com/office/drawing/2014/main" id="{1D66C5DA-4DDB-1D41-842B-85454D0604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30">
                    <a:extLst>
                      <a:ext uri="{FF2B5EF4-FFF2-40B4-BE49-F238E27FC236}">
                        <a16:creationId xmlns:a16="http://schemas.microsoft.com/office/drawing/2014/main" id="{349BE4C8-2988-234A-91F4-0F43660E2D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31">
                    <a:extLst>
                      <a:ext uri="{FF2B5EF4-FFF2-40B4-BE49-F238E27FC236}">
                        <a16:creationId xmlns:a16="http://schemas.microsoft.com/office/drawing/2014/main" id="{5A7A39DB-1865-5142-91B1-524258A6B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32">
                    <a:extLst>
                      <a:ext uri="{FF2B5EF4-FFF2-40B4-BE49-F238E27FC236}">
                        <a16:creationId xmlns:a16="http://schemas.microsoft.com/office/drawing/2014/main" id="{7572AC8C-D009-5A4D-B808-50F8EEE22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6" name="Rectangle 33">
                <a:extLst>
                  <a:ext uri="{FF2B5EF4-FFF2-40B4-BE49-F238E27FC236}">
                    <a16:creationId xmlns:a16="http://schemas.microsoft.com/office/drawing/2014/main" id="{7962CAE9-6F5C-C54F-A9EE-42F09D88D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237" name="Group 34">
                <a:extLst>
                  <a:ext uri="{FF2B5EF4-FFF2-40B4-BE49-F238E27FC236}">
                    <a16:creationId xmlns:a16="http://schemas.microsoft.com/office/drawing/2014/main" id="{6A2E39AC-AFC6-D94D-A426-09CAE3F62F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238" name="Group 35">
                  <a:extLst>
                    <a:ext uri="{FF2B5EF4-FFF2-40B4-BE49-F238E27FC236}">
                      <a16:creationId xmlns:a16="http://schemas.microsoft.com/office/drawing/2014/main" id="{76C8F2A5-6AB4-EB43-9629-EB6EE58525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240" name="Oval 36">
                    <a:extLst>
                      <a:ext uri="{FF2B5EF4-FFF2-40B4-BE49-F238E27FC236}">
                        <a16:creationId xmlns:a16="http://schemas.microsoft.com/office/drawing/2014/main" id="{3B535C34-E332-A44D-9D4A-7E64DD6209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37">
                    <a:extLst>
                      <a:ext uri="{FF2B5EF4-FFF2-40B4-BE49-F238E27FC236}">
                        <a16:creationId xmlns:a16="http://schemas.microsoft.com/office/drawing/2014/main" id="{E44E52E3-86D9-FD4E-A336-8A5992210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2" name="Oval 38">
                    <a:extLst>
                      <a:ext uri="{FF2B5EF4-FFF2-40B4-BE49-F238E27FC236}">
                        <a16:creationId xmlns:a16="http://schemas.microsoft.com/office/drawing/2014/main" id="{DB7BE60F-6558-3240-945A-985C0F0EA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3" name="Line 39">
                    <a:extLst>
                      <a:ext uri="{FF2B5EF4-FFF2-40B4-BE49-F238E27FC236}">
                        <a16:creationId xmlns:a16="http://schemas.microsoft.com/office/drawing/2014/main" id="{9FFD3F4F-6F45-094F-B6D6-3A06017D12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4" name="Line 40">
                    <a:extLst>
                      <a:ext uri="{FF2B5EF4-FFF2-40B4-BE49-F238E27FC236}">
                        <a16:creationId xmlns:a16="http://schemas.microsoft.com/office/drawing/2014/main" id="{84F5D64D-310A-D643-9986-B5D9214CD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9" name="Line 41">
                  <a:extLst>
                    <a:ext uri="{FF2B5EF4-FFF2-40B4-BE49-F238E27FC236}">
                      <a16:creationId xmlns:a16="http://schemas.microsoft.com/office/drawing/2014/main" id="{BD35E6D6-B5BC-714F-8FC6-D1A504086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230" name="Rectangle 42">
              <a:extLst>
                <a:ext uri="{FF2B5EF4-FFF2-40B4-BE49-F238E27FC236}">
                  <a16:creationId xmlns:a16="http://schemas.microsoft.com/office/drawing/2014/main" id="{A735CDC4-7917-CB48-A47E-2656946A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231" name="Rectangle 43">
              <a:extLst>
                <a:ext uri="{FF2B5EF4-FFF2-40B4-BE49-F238E27FC236}">
                  <a16:creationId xmlns:a16="http://schemas.microsoft.com/office/drawing/2014/main" id="{58688697-76A0-954D-A52A-1B30BB4E4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>
                <a:extLst>
                  <a:ext uri="{FF2B5EF4-FFF2-40B4-BE49-F238E27FC236}">
                    <a16:creationId xmlns:a16="http://schemas.microsoft.com/office/drawing/2014/main" id="{22883CED-83CD-4A4A-831C-9C136D56B906}"/>
                  </a:ext>
                </a:extLst>
              </p:cNvPr>
              <p:cNvSpPr txBox="1"/>
              <p:nvPr/>
            </p:nvSpPr>
            <p:spPr>
              <a:xfrm>
                <a:off x="1077267" y="442186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28" name="Equation">
                <a:extLst>
                  <a:ext uri="{FF2B5EF4-FFF2-40B4-BE49-F238E27FC236}">
                    <a16:creationId xmlns:a16="http://schemas.microsoft.com/office/drawing/2014/main" id="{22883CED-83CD-4A4A-831C-9C136D56B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67" y="4421868"/>
                <a:ext cx="762988" cy="43088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7CB938B-630C-864E-8388-687DA04B8F12}"/>
              </a:ext>
            </a:extLst>
          </p:cNvPr>
          <p:cNvCxnSpPr>
            <a:cxnSpLocks/>
          </p:cNvCxnSpPr>
          <p:nvPr/>
        </p:nvCxnSpPr>
        <p:spPr>
          <a:xfrm flipH="1">
            <a:off x="3597380" y="2594455"/>
            <a:ext cx="868809" cy="114692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7599BF60-F6BE-D942-BA78-452A53FC8F9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43614" y="2597966"/>
            <a:ext cx="829142" cy="97440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9ADA992-772D-DD46-9AE8-5395E7946904}"/>
              </a:ext>
            </a:extLst>
          </p:cNvPr>
          <p:cNvCxnSpPr>
            <a:cxnSpLocks/>
          </p:cNvCxnSpPr>
          <p:nvPr/>
        </p:nvCxnSpPr>
        <p:spPr>
          <a:xfrm>
            <a:off x="7823474" y="2594455"/>
            <a:ext cx="2312495" cy="952939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>
                <a:extLst>
                  <a:ext uri="{FF2B5EF4-FFF2-40B4-BE49-F238E27FC236}">
                    <a16:creationId xmlns:a16="http://schemas.microsoft.com/office/drawing/2014/main" id="{7CD80D65-657D-AC48-B798-60F8E3B6CB55}"/>
                  </a:ext>
                </a:extLst>
              </p:cNvPr>
              <p:cNvSpPr txBox="1"/>
              <p:nvPr/>
            </p:nvSpPr>
            <p:spPr>
              <a:xfrm>
                <a:off x="3964846" y="3013604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9" name="Equation">
                <a:extLst>
                  <a:ext uri="{FF2B5EF4-FFF2-40B4-BE49-F238E27FC236}">
                    <a16:creationId xmlns:a16="http://schemas.microsoft.com/office/drawing/2014/main" id="{7CD80D65-657D-AC48-B798-60F8E3B6C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46" y="3013604"/>
                <a:ext cx="762988" cy="430887"/>
              </a:xfrm>
              <a:prstGeom prst="rect">
                <a:avLst/>
              </a:prstGeom>
              <a:blipFill>
                <a:blip r:embed="rId7"/>
                <a:stretch>
                  <a:fillRect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Equation">
                <a:extLst>
                  <a:ext uri="{FF2B5EF4-FFF2-40B4-BE49-F238E27FC236}">
                    <a16:creationId xmlns:a16="http://schemas.microsoft.com/office/drawing/2014/main" id="{BA25D565-230B-E44C-9887-25148076B3EA}"/>
                  </a:ext>
                </a:extLst>
              </p:cNvPr>
              <p:cNvSpPr txBox="1"/>
              <p:nvPr/>
            </p:nvSpPr>
            <p:spPr>
              <a:xfrm>
                <a:off x="5848427" y="2951752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6" name="Equation">
                <a:extLst>
                  <a:ext uri="{FF2B5EF4-FFF2-40B4-BE49-F238E27FC236}">
                    <a16:creationId xmlns:a16="http://schemas.microsoft.com/office/drawing/2014/main" id="{BA25D565-230B-E44C-9887-25148076B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427" y="2951752"/>
                <a:ext cx="762988" cy="430887"/>
              </a:xfrm>
              <a:prstGeom prst="rect">
                <a:avLst/>
              </a:prstGeom>
              <a:blipFill>
                <a:blip r:embed="rId8"/>
                <a:stretch>
                  <a:fillRect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Equation">
                <a:extLst>
                  <a:ext uri="{FF2B5EF4-FFF2-40B4-BE49-F238E27FC236}">
                    <a16:creationId xmlns:a16="http://schemas.microsoft.com/office/drawing/2014/main" id="{A24B963F-DF50-9D46-A6E4-22E17EDED0F6}"/>
                  </a:ext>
                </a:extLst>
              </p:cNvPr>
              <p:cNvSpPr txBox="1"/>
              <p:nvPr/>
            </p:nvSpPr>
            <p:spPr>
              <a:xfrm>
                <a:off x="8382433" y="2949919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7" name="Equation">
                <a:extLst>
                  <a:ext uri="{FF2B5EF4-FFF2-40B4-BE49-F238E27FC236}">
                    <a16:creationId xmlns:a16="http://schemas.microsoft.com/office/drawing/2014/main" id="{A24B963F-DF50-9D46-A6E4-22E17EDED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433" y="2949919"/>
                <a:ext cx="762988" cy="430887"/>
              </a:xfrm>
              <a:prstGeom prst="rect">
                <a:avLst/>
              </a:prstGeom>
              <a:blipFill>
                <a:blip r:embed="rId9"/>
                <a:stretch>
                  <a:fillRect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A069880F-C618-204E-8DF3-49D5D3D8891D}"/>
              </a:ext>
            </a:extLst>
          </p:cNvPr>
          <p:cNvCxnSpPr>
            <a:cxnSpLocks/>
            <a:stCxn id="236" idx="0"/>
          </p:cNvCxnSpPr>
          <p:nvPr/>
        </p:nvCxnSpPr>
        <p:spPr>
          <a:xfrm flipV="1">
            <a:off x="3065231" y="2665105"/>
            <a:ext cx="872736" cy="1171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8DE8A932-1633-C94E-9F85-E9FA3765EED1}"/>
              </a:ext>
            </a:extLst>
          </p:cNvPr>
          <p:cNvCxnSpPr>
            <a:cxnSpLocks/>
          </p:cNvCxnSpPr>
          <p:nvPr/>
        </p:nvCxnSpPr>
        <p:spPr>
          <a:xfrm flipH="1" flipV="1">
            <a:off x="6526916" y="2635791"/>
            <a:ext cx="941256" cy="10614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94443DA2-9E4C-BF42-9492-D01D3EA86097}"/>
              </a:ext>
            </a:extLst>
          </p:cNvPr>
          <p:cNvCxnSpPr>
            <a:cxnSpLocks/>
          </p:cNvCxnSpPr>
          <p:nvPr/>
        </p:nvCxnSpPr>
        <p:spPr>
          <a:xfrm flipH="1" flipV="1">
            <a:off x="8439772" y="2503676"/>
            <a:ext cx="2646915" cy="1126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Equation">
                <a:extLst>
                  <a:ext uri="{FF2B5EF4-FFF2-40B4-BE49-F238E27FC236}">
                    <a16:creationId xmlns:a16="http://schemas.microsoft.com/office/drawing/2014/main" id="{EC8FC309-A07C-F342-83E5-14E5A3D5A186}"/>
                  </a:ext>
                </a:extLst>
              </p:cNvPr>
              <p:cNvSpPr txBox="1"/>
              <p:nvPr/>
            </p:nvSpPr>
            <p:spPr>
              <a:xfrm>
                <a:off x="2765741" y="2893883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5" name="Equation">
                <a:extLst>
                  <a:ext uri="{FF2B5EF4-FFF2-40B4-BE49-F238E27FC236}">
                    <a16:creationId xmlns:a16="http://schemas.microsoft.com/office/drawing/2014/main" id="{EC8FC309-A07C-F342-83E5-14E5A3D5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41" y="2893883"/>
                <a:ext cx="762988" cy="430887"/>
              </a:xfrm>
              <a:prstGeom prst="rect">
                <a:avLst/>
              </a:prstGeom>
              <a:blipFill>
                <a:blip r:embed="rId10"/>
                <a:stretch>
                  <a:fillRect b="-235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>
                <a:extLst>
                  <a:ext uri="{FF2B5EF4-FFF2-40B4-BE49-F238E27FC236}">
                    <a16:creationId xmlns:a16="http://schemas.microsoft.com/office/drawing/2014/main" id="{662F06EE-B0CF-9348-AD44-95228F0C1F97}"/>
                  </a:ext>
                </a:extLst>
              </p:cNvPr>
              <p:cNvSpPr txBox="1"/>
              <p:nvPr/>
            </p:nvSpPr>
            <p:spPr>
              <a:xfrm>
                <a:off x="7031817" y="2838785"/>
                <a:ext cx="762988" cy="4337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6" name="Equation">
                <a:extLst>
                  <a:ext uri="{FF2B5EF4-FFF2-40B4-BE49-F238E27FC236}">
                    <a16:creationId xmlns:a16="http://schemas.microsoft.com/office/drawing/2014/main" id="{662F06EE-B0CF-9348-AD44-95228F0C1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817" y="2838785"/>
                <a:ext cx="762988" cy="433708"/>
              </a:xfrm>
              <a:prstGeom prst="rect">
                <a:avLst/>
              </a:prstGeom>
              <a:blipFill>
                <a:blip r:embed="rId11"/>
                <a:stretch>
                  <a:fillRect b="-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Equation">
                <a:extLst>
                  <a:ext uri="{FF2B5EF4-FFF2-40B4-BE49-F238E27FC236}">
                    <a16:creationId xmlns:a16="http://schemas.microsoft.com/office/drawing/2014/main" id="{53B2D9A2-F04A-CC49-B31A-CC2C6529B172}"/>
                  </a:ext>
                </a:extLst>
              </p:cNvPr>
              <p:cNvSpPr txBox="1"/>
              <p:nvPr/>
            </p:nvSpPr>
            <p:spPr>
              <a:xfrm>
                <a:off x="10193483" y="2752088"/>
                <a:ext cx="762988" cy="4358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8" name="Equation">
                <a:extLst>
                  <a:ext uri="{FF2B5EF4-FFF2-40B4-BE49-F238E27FC236}">
                    <a16:creationId xmlns:a16="http://schemas.microsoft.com/office/drawing/2014/main" id="{53B2D9A2-F04A-CC49-B31A-CC2C6529B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483" y="2752088"/>
                <a:ext cx="762988" cy="435889"/>
              </a:xfrm>
              <a:prstGeom prst="rect">
                <a:avLst/>
              </a:prstGeom>
              <a:blipFill>
                <a:blip r:embed="rId12"/>
                <a:stretch>
                  <a:fillRect b="-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Equation">
                <a:extLst>
                  <a:ext uri="{FF2B5EF4-FFF2-40B4-BE49-F238E27FC236}">
                    <a16:creationId xmlns:a16="http://schemas.microsoft.com/office/drawing/2014/main" id="{EED070D7-5989-554E-A127-F3F45B921E32}"/>
                  </a:ext>
                </a:extLst>
              </p:cNvPr>
              <p:cNvSpPr txBox="1"/>
              <p:nvPr/>
            </p:nvSpPr>
            <p:spPr>
              <a:xfrm>
                <a:off x="8300666" y="1944089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0" name="Equation">
                <a:extLst>
                  <a:ext uri="{FF2B5EF4-FFF2-40B4-BE49-F238E27FC236}">
                    <a16:creationId xmlns:a16="http://schemas.microsoft.com/office/drawing/2014/main" id="{EED070D7-5989-554E-A127-F3F45B92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666" y="1944089"/>
                <a:ext cx="762988" cy="430887"/>
              </a:xfrm>
              <a:prstGeom prst="rect">
                <a:avLst/>
              </a:prstGeom>
              <a:blipFill>
                <a:blip r:embed="rId13"/>
                <a:stretch>
                  <a:fillRect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Equation">
                <a:extLst>
                  <a:ext uri="{FF2B5EF4-FFF2-40B4-BE49-F238E27FC236}">
                    <a16:creationId xmlns:a16="http://schemas.microsoft.com/office/drawing/2014/main" id="{8BB58543-DC66-A74A-A61F-B089BE36B028}"/>
                  </a:ext>
                </a:extLst>
              </p:cNvPr>
              <p:cNvSpPr txBox="1"/>
              <p:nvPr/>
            </p:nvSpPr>
            <p:spPr>
              <a:xfrm>
                <a:off x="8446970" y="195007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1" name="Equation">
                <a:extLst>
                  <a:ext uri="{FF2B5EF4-FFF2-40B4-BE49-F238E27FC236}">
                    <a16:creationId xmlns:a16="http://schemas.microsoft.com/office/drawing/2014/main" id="{8BB58543-DC66-A74A-A61F-B089BE36B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70" y="1950078"/>
                <a:ext cx="762988" cy="430887"/>
              </a:xfrm>
              <a:prstGeom prst="rect">
                <a:avLst/>
              </a:prstGeom>
              <a:blipFill>
                <a:blip r:embed="rId14"/>
                <a:stretch>
                  <a:fillRect l="-8197" r="-1639"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Equation">
                <a:extLst>
                  <a:ext uri="{FF2B5EF4-FFF2-40B4-BE49-F238E27FC236}">
                    <a16:creationId xmlns:a16="http://schemas.microsoft.com/office/drawing/2014/main" id="{13C01959-088A-4A40-9250-53E9794CC3AB}"/>
                  </a:ext>
                </a:extLst>
              </p:cNvPr>
              <p:cNvSpPr txBox="1"/>
              <p:nvPr/>
            </p:nvSpPr>
            <p:spPr>
              <a:xfrm>
                <a:off x="8377792" y="294228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2" name="Equation">
                <a:extLst>
                  <a:ext uri="{FF2B5EF4-FFF2-40B4-BE49-F238E27FC236}">
                    <a16:creationId xmlns:a16="http://schemas.microsoft.com/office/drawing/2014/main" id="{13C01959-088A-4A40-9250-53E9794C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792" y="2942288"/>
                <a:ext cx="762988" cy="430887"/>
              </a:xfrm>
              <a:prstGeom prst="rect">
                <a:avLst/>
              </a:prstGeom>
              <a:blipFill>
                <a:blip r:embed="rId15"/>
                <a:stretch>
                  <a:fillRect l="-11667" r="-1667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Equation">
                <a:extLst>
                  <a:ext uri="{FF2B5EF4-FFF2-40B4-BE49-F238E27FC236}">
                    <a16:creationId xmlns:a16="http://schemas.microsoft.com/office/drawing/2014/main" id="{AF32D69C-1AC9-4840-AED3-91BBB53D17F8}"/>
                  </a:ext>
                </a:extLst>
              </p:cNvPr>
              <p:cNvSpPr txBox="1"/>
              <p:nvPr/>
            </p:nvSpPr>
            <p:spPr>
              <a:xfrm>
                <a:off x="4069152" y="3070134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3" name="Equation">
                <a:extLst>
                  <a:ext uri="{FF2B5EF4-FFF2-40B4-BE49-F238E27FC236}">
                    <a16:creationId xmlns:a16="http://schemas.microsoft.com/office/drawing/2014/main" id="{AF32D69C-1AC9-4840-AED3-91BBB53D1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52" y="3070134"/>
                <a:ext cx="762988" cy="430887"/>
              </a:xfrm>
              <a:prstGeom prst="rect">
                <a:avLst/>
              </a:prstGeom>
              <a:blipFill>
                <a:blip r:embed="rId16"/>
                <a:stretch>
                  <a:fillRect l="-8197" r="-3279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Equation">
                <a:extLst>
                  <a:ext uri="{FF2B5EF4-FFF2-40B4-BE49-F238E27FC236}">
                    <a16:creationId xmlns:a16="http://schemas.microsoft.com/office/drawing/2014/main" id="{EB768E50-FCD3-4C49-AF13-95FFA0B9F1C0}"/>
                  </a:ext>
                </a:extLst>
              </p:cNvPr>
              <p:cNvSpPr txBox="1"/>
              <p:nvPr/>
            </p:nvSpPr>
            <p:spPr>
              <a:xfrm>
                <a:off x="5878035" y="2991227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4" name="Equation">
                <a:extLst>
                  <a:ext uri="{FF2B5EF4-FFF2-40B4-BE49-F238E27FC236}">
                    <a16:creationId xmlns:a16="http://schemas.microsoft.com/office/drawing/2014/main" id="{EB768E50-FCD3-4C49-AF13-95FFA0B9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035" y="2991227"/>
                <a:ext cx="762988" cy="430887"/>
              </a:xfrm>
              <a:prstGeom prst="rect">
                <a:avLst/>
              </a:prstGeom>
              <a:blipFill>
                <a:blip r:embed="rId17"/>
                <a:stretch>
                  <a:fillRect l="-9836" r="-1639"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6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5" grpId="0" animBg="1"/>
      <p:bldP spid="228" grpId="0" animBg="1"/>
      <p:bldP spid="279" grpId="0" animBg="1"/>
      <p:bldP spid="286" grpId="0" animBg="1"/>
      <p:bldP spid="287" grpId="0" animBg="1"/>
      <p:bldP spid="305" grpId="0" animBg="1"/>
      <p:bldP spid="306" grpId="0" animBg="1"/>
      <p:bldP spid="308" grpId="0" animBg="1"/>
      <p:bldP spid="310" grpId="0" animBg="1"/>
      <p:bldP spid="311" grpId="0" animBg="1"/>
      <p:bldP spid="312" grpId="0" animBg="1"/>
      <p:bldP spid="313" grpId="0" animBg="1"/>
      <p:bldP spid="3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ynchronous sche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Synchronous scheme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30" y="1962547"/>
            <a:ext cx="8311340" cy="323627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ource: “TensorFlow: Large-Scale Machine Learning on Heterogeneous Distributed Systems”"/>
          <p:cNvSpPr txBox="1"/>
          <p:nvPr/>
        </p:nvSpPr>
        <p:spPr>
          <a:xfrm>
            <a:off x="2275969" y="5821484"/>
            <a:ext cx="60552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“TensorFlow: Large-Scale Machine Learning on Heterogeneous Distributed Systems”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EB240-3582-2249-96E2-5970F77406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25333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r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 err="1"/>
              <a:t>Sharding</a:t>
            </a:r>
            <a:endParaRPr dirty="0"/>
          </a:p>
        </p:txBody>
      </p:sp>
      <p:sp>
        <p:nvSpPr>
          <p:cNvPr id="352" name="If one parameter server is used, it will likely become a networking or computational bottleneck."/>
          <p:cNvSpPr txBox="1">
            <a:spLocks noGrp="1"/>
          </p:cNvSpPr>
          <p:nvPr>
            <p:ph type="body" sz="quarter" idx="1"/>
          </p:nvPr>
        </p:nvSpPr>
        <p:spPr>
          <a:xfrm>
            <a:off x="1809750" y="1928813"/>
            <a:ext cx="8572500" cy="1411997"/>
          </a:xfrm>
          <a:prstGeom prst="rect">
            <a:avLst/>
          </a:prstGeom>
        </p:spPr>
        <p:txBody>
          <a:bodyPr/>
          <a:lstStyle>
            <a:lvl1pPr>
              <a:buChar char="‣"/>
            </a:lvl1pPr>
          </a:lstStyle>
          <a:p>
            <a:r>
              <a:t>If one parameter server is used, it will likely become a networking or computational bottleneck. 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rcRect l="5203" t="10065" r="5203" b="6908"/>
          <a:stretch>
            <a:fillRect/>
          </a:stretch>
        </p:blipFill>
        <p:spPr>
          <a:xfrm>
            <a:off x="1999784" y="3680137"/>
            <a:ext cx="8192403" cy="21081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2AC39-63B7-4845-9FCE-DB531A8C94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22278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350520">
              <a:spcBef>
                <a:spcPts val="0"/>
              </a:spcBef>
              <a:defRPr sz="10200"/>
            </a:lvl1pPr>
          </a:lstStyle>
          <a:p>
            <a:pPr algn="ctr" defTabSz="350520" rtl="1" eaLnBrk="1" latinLnBrk="0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dirty="0"/>
              <a:t>Motivation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6203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SSGD with </a:t>
            </a:r>
            <a:br>
              <a:rPr lang="en-US" dirty="0"/>
            </a:br>
            <a:r>
              <a:rPr lang="en-US" dirty="0"/>
              <a:t>no parameter server: </a:t>
            </a:r>
            <a:br>
              <a:rPr lang="en-US" dirty="0"/>
            </a:br>
            <a:r>
              <a:rPr lang="en-US" dirty="0"/>
              <a:t>peer-to-peer </a:t>
            </a:r>
            <a:r>
              <a:rPr lang="en-US" dirty="0" err="1"/>
              <a:t>AllReduce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5172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AllReduce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12" y="1765854"/>
            <a:ext cx="8506776" cy="415632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ource: https://preferredresearch.jp/2018/07/10/technologies-behind-distributed-deep-learning-allreduce/"/>
          <p:cNvSpPr txBox="1"/>
          <p:nvPr/>
        </p:nvSpPr>
        <p:spPr>
          <a:xfrm>
            <a:off x="1649730" y="6225222"/>
            <a:ext cx="707559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https://preferredresearch.jp/2018/07/10/technologies-behind-distributed-deep-learning-allreduce/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E2183-982A-0347-89EC-E14862AC08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87981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883" y="1607344"/>
            <a:ext cx="7590234" cy="455231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ource: http://andrew.gibiansky.com/"/>
          <p:cNvSpPr txBox="1"/>
          <p:nvPr/>
        </p:nvSpPr>
        <p:spPr>
          <a:xfrm>
            <a:off x="4523572" y="6318391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BF3F1-3D04-AD46-94F0-9431A8F55B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61126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63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79" y="1661177"/>
            <a:ext cx="6764842" cy="471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A7A74-E73E-B54B-AD0B-FE0A1BC829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81411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ynchronous Train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Synchronous Training</a:t>
            </a:r>
          </a:p>
        </p:txBody>
      </p:sp>
      <p:sp>
        <p:nvSpPr>
          <p:cNvPr id="26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68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rcRect b="3199"/>
          <a:stretch>
            <a:fillRect/>
          </a:stretch>
        </p:blipFill>
        <p:spPr>
          <a:xfrm>
            <a:off x="2713602" y="1662740"/>
            <a:ext cx="6764855" cy="47148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37542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73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14" y="1662740"/>
            <a:ext cx="6712972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B081-8166-B947-BD8F-51434C0120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7473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78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70" y="1662740"/>
            <a:ext cx="6752460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8217A-5196-3348-88FD-F03DAC094C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11765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83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85" y="1926166"/>
            <a:ext cx="7438430" cy="41880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0E691-4BF7-1F42-A488-F4CD7584CA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31938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88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241" y="1662740"/>
            <a:ext cx="6707519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0AE32-F48F-3241-9BDC-A02F232027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13444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93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64" y="1662740"/>
            <a:ext cx="6719873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A4428-1657-5C40-A622-9C822880F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79600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PUS are getting fas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GPUS are getting faster</a:t>
            </a:r>
          </a:p>
        </p:txBody>
      </p:sp>
      <p:sp>
        <p:nvSpPr>
          <p:cNvPr id="180" name="source: Nvidia"/>
          <p:cNvSpPr txBox="1"/>
          <p:nvPr/>
        </p:nvSpPr>
        <p:spPr>
          <a:xfrm>
            <a:off x="5469314" y="5635113"/>
            <a:ext cx="99629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Nvidia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7617"/>
            <a:ext cx="9144000" cy="315016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942E7-F94B-404B-8E7E-B0245F1FD3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5766310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298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64" y="1553104"/>
            <a:ext cx="6699673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361CE-6FCD-9A44-BE86-B3501E6279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15485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303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86" y="1584161"/>
            <a:ext cx="6691828" cy="471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FEDB-2B4C-C24C-A703-7DC3CFF6C8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781480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ing-AllRedu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</a:t>
            </a:r>
          </a:p>
        </p:txBody>
      </p:sp>
      <p:sp>
        <p:nvSpPr>
          <p:cNvPr id="308" name="source: http://andrew.gibiansky.com/"/>
          <p:cNvSpPr txBox="1"/>
          <p:nvPr/>
        </p:nvSpPr>
        <p:spPr>
          <a:xfrm>
            <a:off x="4523572" y="647367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21" y="1926166"/>
            <a:ext cx="7447359" cy="41880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F2E2-FCA8-184F-BE31-C439087485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2477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ing-AllReduce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Ring-AllReduce Example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rcRect l="4632" r="4632" b="3768"/>
          <a:stretch>
            <a:fillRect/>
          </a:stretch>
        </p:blipFill>
        <p:spPr>
          <a:xfrm>
            <a:off x="1580508" y="2103038"/>
            <a:ext cx="9031051" cy="376954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ource: https://eng.uber.com/horovod/"/>
          <p:cNvSpPr txBox="1"/>
          <p:nvPr/>
        </p:nvSpPr>
        <p:spPr>
          <a:xfrm>
            <a:off x="4446507" y="6240553"/>
            <a:ext cx="263655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https://eng.uber.com/horovod/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88182-70D5-3342-BE07-13D9467BC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635311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peed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Speed-up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rcRect t="5386"/>
          <a:stretch>
            <a:fillRect/>
          </a:stretch>
        </p:blipFill>
        <p:spPr>
          <a:xfrm>
            <a:off x="2884243" y="1662419"/>
            <a:ext cx="6423423" cy="455807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ource: http://andrew.gibiansky.com/"/>
          <p:cNvSpPr txBox="1"/>
          <p:nvPr/>
        </p:nvSpPr>
        <p:spPr>
          <a:xfrm>
            <a:off x="4523572" y="6316205"/>
            <a:ext cx="251190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http://andrew.gibiansky.com/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A45A-8775-9744-B542-B78E2E5DB9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35756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peed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Speed-up</a:t>
            </a:r>
          </a:p>
        </p:txBody>
      </p:sp>
      <p:sp>
        <p:nvSpPr>
          <p:cNvPr id="323" name="source: https://eng.uber.com/horovod/"/>
          <p:cNvSpPr txBox="1"/>
          <p:nvPr/>
        </p:nvSpPr>
        <p:spPr>
          <a:xfrm>
            <a:off x="4446507" y="5961042"/>
            <a:ext cx="263655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https://eng.uber.com/horovod/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920941"/>
            <a:ext cx="8572501" cy="36858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4C0EC-5B2E-5045-8909-7B5D2D9688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59294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oblem Decomposition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/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Issues with SSGD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9849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6813-007B-E54A-8F7E-3FFD19EE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SSGD and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F85D-370A-564C-8EE3-847F26C8E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5" y="1656080"/>
            <a:ext cx="7256177" cy="4567546"/>
          </a:xfrm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Partition the work of the batch across different workers into mini-batches.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Each worker gets a different portion of the batch; results are combined by the parameter server.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Observation: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Batch size = sum of all mini-batches on all workers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accelerators imply a lower-bound on mini-batch size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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linear growth of the batch size</a:t>
            </a:r>
          </a:p>
          <a:p>
            <a:r>
              <a:rPr lang="en-US" dirty="0">
                <a:solidFill>
                  <a:schemeClr val="tx1"/>
                </a:solidFill>
              </a:rPr>
              <a:t>Training with large batches damages final accuracy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scalability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E579A-88A8-3D43-92A4-B0D5BC9B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5F88944-146C-F74C-8CEA-ED929EAFA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833" y="1438567"/>
            <a:ext cx="3757174" cy="45675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8833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D8432-433A-6843-BCA5-567D090E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1CF51-A368-5B42-81DE-047289CD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-8047"/>
            <a:ext cx="11086260" cy="24543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ED99D5-38AF-FC4D-80F7-03595E9EA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187" y="672209"/>
            <a:ext cx="7347211" cy="13621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/>
              <a:t>Training with </a:t>
            </a:r>
            <a:r>
              <a:rPr lang="en-US" sz="3600" b="1" dirty="0">
                <a:solidFill>
                  <a:srgbClr val="C00000"/>
                </a:solidFill>
              </a:rPr>
              <a:t>large batches is bad for your health</a:t>
            </a:r>
            <a:r>
              <a:rPr lang="en-US" sz="3600" dirty="0"/>
              <a:t>. More importantly, it's </a:t>
            </a:r>
            <a:r>
              <a:rPr lang="en-US" sz="3600" b="1" dirty="0">
                <a:solidFill>
                  <a:srgbClr val="C00000"/>
                </a:solidFill>
              </a:rPr>
              <a:t>bad for your test error</a:t>
            </a:r>
            <a:r>
              <a:rPr lang="en-US" sz="3600" dirty="0"/>
              <a:t>. Friends don't let friends use batches larger than 32.</a:t>
            </a:r>
            <a:endParaRPr lang="en-US" sz="3600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A4A92-97AC-EB4F-B8CE-ABD49B589BA7}"/>
              </a:ext>
            </a:extLst>
          </p:cNvPr>
          <p:cNvSpPr txBox="1">
            <a:spLocks/>
          </p:cNvSpPr>
          <p:nvPr/>
        </p:nvSpPr>
        <p:spPr>
          <a:xfrm>
            <a:off x="6037942" y="1675050"/>
            <a:ext cx="4151871" cy="98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8" indent="-91438" algn="l" defTabSz="914377" rtl="0" eaLnBrk="1" latinLnBrk="0" hangingPunct="1">
              <a:lnSpc>
                <a:spcPct val="85000"/>
              </a:lnSpc>
              <a:spcBef>
                <a:spcPts val="13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63" indent="-342891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26" indent="-548626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-822939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53" indent="-1097253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9997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9996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9996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995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US" sz="3600" b="1" dirty="0">
                <a:solidFill>
                  <a:srgbClr val="0070C0"/>
                </a:solidFill>
              </a:rPr>
              <a:t>~Yann </a:t>
            </a:r>
            <a:r>
              <a:rPr lang="en-US" sz="3600" b="1" dirty="0" err="1">
                <a:solidFill>
                  <a:srgbClr val="0070C0"/>
                </a:solidFill>
              </a:rPr>
              <a:t>LeCun</a:t>
            </a:r>
            <a:endParaRPr lang="en-US" sz="3600" b="1" i="1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02ED36-3280-944B-8B41-7A24C4C3D7E2}"/>
              </a:ext>
            </a:extLst>
          </p:cNvPr>
          <p:cNvCxnSpPr>
            <a:cxnSpLocks/>
          </p:cNvCxnSpPr>
          <p:nvPr/>
        </p:nvCxnSpPr>
        <p:spPr>
          <a:xfrm flipV="1">
            <a:off x="1572766" y="4002139"/>
            <a:ext cx="1444754" cy="70461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39D0AF-EF80-CB47-86C1-A48FD1289E84}"/>
              </a:ext>
            </a:extLst>
          </p:cNvPr>
          <p:cNvCxnSpPr>
            <a:cxnSpLocks/>
          </p:cNvCxnSpPr>
          <p:nvPr/>
        </p:nvCxnSpPr>
        <p:spPr>
          <a:xfrm>
            <a:off x="1338766" y="4660533"/>
            <a:ext cx="8616582" cy="2156568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7921414-A7BA-1343-8A72-6EC50BA32974}"/>
              </a:ext>
            </a:extLst>
          </p:cNvPr>
          <p:cNvSpPr/>
          <p:nvPr/>
        </p:nvSpPr>
        <p:spPr>
          <a:xfrm>
            <a:off x="1338766" y="4426533"/>
            <a:ext cx="468000" cy="4680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117F3C-A905-D245-AC89-BAA1334A1391}"/>
                  </a:ext>
                </a:extLst>
              </p:cNvPr>
              <p:cNvSpPr txBox="1"/>
              <p:nvPr/>
            </p:nvSpPr>
            <p:spPr>
              <a:xfrm>
                <a:off x="1223024" y="3822305"/>
                <a:ext cx="753762" cy="61555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latinLnBrk="1">
                  <a:spcBef>
                    <a:spcPts val="0"/>
                  </a:spcBef>
                  <a:defRPr sz="5100" b="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sSubPr>
                        <m:e>
                          <m:r>
                            <a:rPr lang="en-US" sz="4000"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  <m:sub>
                          <m:r>
                            <a:rPr lang="en-US" sz="4000">
                              <a:latin typeface="Cambria Math" panose="02040503050406030204" pitchFamily="18" charset="0"/>
                              <a:sym typeface="Avenir Next Medium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he-IL" dirty="0">
                  <a:sym typeface="Avenir Next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117F3C-A905-D245-AC89-BAA1334A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024" y="3822305"/>
                <a:ext cx="753762" cy="615553"/>
              </a:xfrm>
              <a:prstGeom prst="rect">
                <a:avLst/>
              </a:prstGeom>
              <a:blipFill>
                <a:blip r:embed="rId3"/>
                <a:stretch>
                  <a:fillRect l="-6667" t="-24490" r="-38333" b="-4898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1780261-2E05-5E4F-9E17-83B2DA4382DC}"/>
              </a:ext>
            </a:extLst>
          </p:cNvPr>
          <p:cNvSpPr txBox="1"/>
          <p:nvPr/>
        </p:nvSpPr>
        <p:spPr>
          <a:xfrm rot="804784">
            <a:off x="3741034" y="6345491"/>
            <a:ext cx="162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Large Batch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359B1E-D352-5047-9D94-F2BB680FB54F}"/>
              </a:ext>
            </a:extLst>
          </p:cNvPr>
          <p:cNvCxnSpPr>
            <a:cxnSpLocks/>
          </p:cNvCxnSpPr>
          <p:nvPr/>
        </p:nvCxnSpPr>
        <p:spPr>
          <a:xfrm>
            <a:off x="2921195" y="4010174"/>
            <a:ext cx="1576782" cy="730562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01E669-BB4D-5542-9011-1F7C9D5E7F66}"/>
              </a:ext>
            </a:extLst>
          </p:cNvPr>
          <p:cNvCxnSpPr>
            <a:cxnSpLocks/>
          </p:cNvCxnSpPr>
          <p:nvPr/>
        </p:nvCxnSpPr>
        <p:spPr>
          <a:xfrm flipV="1">
            <a:off x="4419133" y="3943309"/>
            <a:ext cx="1777015" cy="761604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D19B1-1669-6B45-91DE-511509B349CA}"/>
              </a:ext>
            </a:extLst>
          </p:cNvPr>
          <p:cNvCxnSpPr>
            <a:cxnSpLocks/>
          </p:cNvCxnSpPr>
          <p:nvPr/>
        </p:nvCxnSpPr>
        <p:spPr>
          <a:xfrm>
            <a:off x="6196148" y="3952139"/>
            <a:ext cx="754743" cy="142806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75CD3-59E2-3D42-925D-8CA3455836AC}"/>
              </a:ext>
            </a:extLst>
          </p:cNvPr>
          <p:cNvCxnSpPr>
            <a:cxnSpLocks/>
          </p:cNvCxnSpPr>
          <p:nvPr/>
        </p:nvCxnSpPr>
        <p:spPr>
          <a:xfrm flipV="1">
            <a:off x="6950891" y="4740736"/>
            <a:ext cx="1777015" cy="623956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BDC5D-E155-7749-819F-32D2C1841305}"/>
              </a:ext>
            </a:extLst>
          </p:cNvPr>
          <p:cNvCxnSpPr>
            <a:cxnSpLocks/>
          </p:cNvCxnSpPr>
          <p:nvPr/>
        </p:nvCxnSpPr>
        <p:spPr>
          <a:xfrm>
            <a:off x="8727906" y="4740736"/>
            <a:ext cx="1706414" cy="311978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סוגר מסולסל שמאלי 12">
            <a:extLst>
              <a:ext uri="{FF2B5EF4-FFF2-40B4-BE49-F238E27FC236}">
                <a16:creationId xmlns:a16="http://schemas.microsoft.com/office/drawing/2014/main" id="{B036F76C-D01B-6048-B373-548D62B5F34F}"/>
              </a:ext>
            </a:extLst>
          </p:cNvPr>
          <p:cNvSpPr/>
          <p:nvPr/>
        </p:nvSpPr>
        <p:spPr>
          <a:xfrm rot="17037908">
            <a:off x="4957362" y="2203107"/>
            <a:ext cx="773146" cy="8404449"/>
          </a:xfrm>
          <a:prstGeom prst="leftBrace">
            <a:avLst>
              <a:gd name="adj1" fmla="val 8333"/>
              <a:gd name="adj2" fmla="val 49916"/>
            </a:avLst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D4A77-415A-E349-AB90-FA7CD60972DC}"/>
              </a:ext>
            </a:extLst>
          </p:cNvPr>
          <p:cNvSpPr txBox="1"/>
          <p:nvPr/>
        </p:nvSpPr>
        <p:spPr>
          <a:xfrm rot="682300">
            <a:off x="4401698" y="2968383"/>
            <a:ext cx="5512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Small Batches – better exploration</a:t>
            </a:r>
          </a:p>
        </p:txBody>
      </p:sp>
      <p:sp>
        <p:nvSpPr>
          <p:cNvPr id="20" name="סוגר מסולסל שמאלי 12">
            <a:extLst>
              <a:ext uri="{FF2B5EF4-FFF2-40B4-BE49-F238E27FC236}">
                <a16:creationId xmlns:a16="http://schemas.microsoft.com/office/drawing/2014/main" id="{903BB852-4CA2-554D-BD3D-B6D65F418234}"/>
              </a:ext>
            </a:extLst>
          </p:cNvPr>
          <p:cNvSpPr/>
          <p:nvPr/>
        </p:nvSpPr>
        <p:spPr>
          <a:xfrm rot="6172117">
            <a:off x="5817299" y="-812423"/>
            <a:ext cx="773146" cy="8744862"/>
          </a:xfrm>
          <a:prstGeom prst="leftBrac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1846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DE5D-807D-BB42-B948-EFA22518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</a:t>
            </a:r>
            <a:br>
              <a:rPr lang="en-US" dirty="0"/>
            </a:br>
            <a:r>
              <a:rPr lang="en-US" dirty="0"/>
              <a:t>Batch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1482A0-2021-594C-BE6A-08EC9D1BD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0" y="29676"/>
            <a:ext cx="6426314" cy="69591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848B-3D5A-644E-A740-B0386371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818C1-462C-1045-8C07-D607D5856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1" y="2017992"/>
            <a:ext cx="5694678" cy="2419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80DF5-C4EF-8F4A-A798-80113065A252}"/>
              </a:ext>
            </a:extLst>
          </p:cNvPr>
          <p:cNvSpPr txBox="1"/>
          <p:nvPr/>
        </p:nvSpPr>
        <p:spPr>
          <a:xfrm>
            <a:off x="4558552" y="15661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EE597-B45A-6849-957C-49B7FCCDAFA9}"/>
              </a:ext>
            </a:extLst>
          </p:cNvPr>
          <p:cNvSpPr txBox="1"/>
          <p:nvPr/>
        </p:nvSpPr>
        <p:spPr>
          <a:xfrm>
            <a:off x="310978" y="5086247"/>
            <a:ext cx="3834896" cy="1200329"/>
          </a:xfrm>
          <a:prstGeom prst="rect">
            <a:avLst/>
          </a:prstGeom>
          <a:solidFill>
            <a:schemeClr val="bg2"/>
          </a:solidFill>
          <a:ln w="762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SSGD Problem I: </a:t>
            </a:r>
          </a:p>
          <a:p>
            <a:r>
              <a:rPr lang="en-US" sz="2400" b="1" dirty="0"/>
              <a:t>HUGE batches impose</a:t>
            </a:r>
          </a:p>
          <a:p>
            <a:r>
              <a:rPr lang="en-US" sz="2400" b="1" dirty="0"/>
              <a:t>an upper bound on scalability</a:t>
            </a:r>
          </a:p>
        </p:txBody>
      </p:sp>
    </p:spTree>
    <p:extLst>
      <p:ext uri="{BB962C8B-B14F-4D97-AF65-F5344CB8AC3E}">
        <p14:creationId xmlns:p14="http://schemas.microsoft.com/office/powerpoint/2010/main" val="38005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HPC? Why distributed?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676656" y="1656080"/>
            <a:ext cx="10753725" cy="585315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Computational complexity of training neural networks is exploding.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F98E7C-3EC5-054E-95A0-A511DBAD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" t="3804" r="4207" b="9382"/>
          <a:stretch>
            <a:fillRect/>
          </a:stretch>
        </p:blipFill>
        <p:spPr>
          <a:xfrm>
            <a:off x="1694291" y="2241395"/>
            <a:ext cx="8698646" cy="39044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633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7232-902A-3741-AB83-F2E7922D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9" y="308806"/>
            <a:ext cx="10772775" cy="2084770"/>
          </a:xfrm>
        </p:spPr>
        <p:txBody>
          <a:bodyPr>
            <a:normAutofit fontScale="90000"/>
          </a:bodyPr>
          <a:lstStyle/>
          <a:p>
            <a:r>
              <a:rPr lang="en-US" dirty="0"/>
              <a:t>Synchronous </a:t>
            </a:r>
            <a:br>
              <a:rPr lang="en-US" dirty="0"/>
            </a:br>
            <a:r>
              <a:rPr lang="en-US" dirty="0"/>
              <a:t>SGD – scalability </a:t>
            </a:r>
            <a:br>
              <a:rPr lang="en-US" dirty="0"/>
            </a:br>
            <a:r>
              <a:rPr lang="en-US" dirty="0"/>
              <a:t>(2012)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500CE-BDEA-3A41-9616-55878A92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A88C7-6218-574B-B42E-194ECAAF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137" y="0"/>
            <a:ext cx="678116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552A5-B52D-5542-B79B-855B1A92A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7" y="2702382"/>
            <a:ext cx="6733258" cy="13989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DB45394-4CD3-2649-96FE-0D80183BC3AC}"/>
              </a:ext>
            </a:extLst>
          </p:cNvPr>
          <p:cNvSpPr/>
          <p:nvPr/>
        </p:nvSpPr>
        <p:spPr>
          <a:xfrm>
            <a:off x="5348377" y="5917721"/>
            <a:ext cx="6984920" cy="10715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3488E-1607-6641-A740-063A5991915A}"/>
              </a:ext>
            </a:extLst>
          </p:cNvPr>
          <p:cNvSpPr txBox="1"/>
          <p:nvPr/>
        </p:nvSpPr>
        <p:spPr>
          <a:xfrm>
            <a:off x="295671" y="4761208"/>
            <a:ext cx="4657365" cy="1200329"/>
          </a:xfrm>
          <a:prstGeom prst="rect">
            <a:avLst/>
          </a:prstGeom>
          <a:solidFill>
            <a:schemeClr val="bg2"/>
          </a:solidFill>
          <a:ln w="762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SSGD Problem II: </a:t>
            </a:r>
          </a:p>
          <a:p>
            <a:r>
              <a:rPr lang="en-US" sz="2400" b="1" dirty="0"/>
              <a:t>The demand for bandwidth is </a:t>
            </a:r>
            <a:r>
              <a:rPr lang="en-US" sz="2400" b="1" dirty="0" err="1"/>
              <a:t>bursty</a:t>
            </a:r>
            <a:endParaRPr lang="en-US" sz="2400" b="1" dirty="0"/>
          </a:p>
          <a:p>
            <a:r>
              <a:rPr lang="en-US" sz="2400" b="1" dirty="0"/>
              <a:t>All workers peak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6000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12D8-AC9B-8B43-93CE-7BC3E139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78" y="203498"/>
            <a:ext cx="10772775" cy="1069622"/>
          </a:xfrm>
        </p:spPr>
        <p:txBody>
          <a:bodyPr/>
          <a:lstStyle/>
          <a:p>
            <a:r>
              <a:rPr lang="en-US" dirty="0"/>
              <a:t>Cloud SSGD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76B65A-D067-47DD-B19C-01CEFFF9E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54" y="1273120"/>
            <a:ext cx="7189846" cy="44130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84ABD6-3FD3-459F-94F8-99BBCFF429C0}"/>
              </a:ext>
            </a:extLst>
          </p:cNvPr>
          <p:cNvSpPr txBox="1">
            <a:spLocks/>
          </p:cNvSpPr>
          <p:nvPr/>
        </p:nvSpPr>
        <p:spPr>
          <a:xfrm>
            <a:off x="284134" y="1135411"/>
            <a:ext cx="4691177" cy="205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8" indent="-91438" algn="l" defTabSz="914377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63" indent="-342891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26" indent="-548626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-822939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53" indent="-1097253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9997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9996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9996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995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/>
              <a:t> Much cheaper to use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Easy to setup</a:t>
            </a:r>
          </a:p>
          <a:p>
            <a:pPr marL="0" indent="0">
              <a:buNone/>
            </a:pPr>
            <a:endParaRPr lang="en-US" sz="800" dirty="0"/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 Workers may vary in performance (</a:t>
            </a:r>
            <a:r>
              <a:rPr lang="en-US" dirty="0">
                <a:solidFill>
                  <a:srgbClr val="FF0000"/>
                </a:solidFill>
              </a:rPr>
              <a:t>over x3 slowdown!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7765E0-C46A-403C-9C28-3331D4B460D5}"/>
              </a:ext>
            </a:extLst>
          </p:cNvPr>
          <p:cNvSpPr/>
          <p:nvPr/>
        </p:nvSpPr>
        <p:spPr>
          <a:xfrm>
            <a:off x="5697365" y="5834250"/>
            <a:ext cx="6210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/>
              </a:rPr>
              <a:t>[1] “Anytime Stochastic Gradient Descent: </a:t>
            </a:r>
          </a:p>
          <a:p>
            <a:r>
              <a:rPr lang="en-US" dirty="0">
                <a:solidFill>
                  <a:srgbClr val="333333"/>
                </a:solidFill>
                <a:latin typeface="Noto Sans"/>
              </a:rPr>
              <a:t>A Time to Hear from all the Workers” by Ferdinand et. al., 2018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E6D8-191A-47BE-9356-3432752CBB34}"/>
              </a:ext>
            </a:extLst>
          </p:cNvPr>
          <p:cNvSpPr/>
          <p:nvPr/>
        </p:nvSpPr>
        <p:spPr>
          <a:xfrm>
            <a:off x="8094668" y="1135411"/>
            <a:ext cx="1602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Noto Sans"/>
              </a:rPr>
              <a:t>Taken from [1]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FF43E6-73D4-453B-BAFA-8D123B78B6BB}"/>
              </a:ext>
            </a:extLst>
          </p:cNvPr>
          <p:cNvSpPr/>
          <p:nvPr/>
        </p:nvSpPr>
        <p:spPr>
          <a:xfrm>
            <a:off x="10710043" y="3510455"/>
            <a:ext cx="963263" cy="84568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FF5EC-3CD5-4642-85BA-B33C75A72E38}"/>
              </a:ext>
            </a:extLst>
          </p:cNvPr>
          <p:cNvSpPr txBox="1"/>
          <p:nvPr/>
        </p:nvSpPr>
        <p:spPr>
          <a:xfrm>
            <a:off x="284134" y="3238182"/>
            <a:ext cx="4534255" cy="3416320"/>
          </a:xfrm>
          <a:prstGeom prst="rect">
            <a:avLst/>
          </a:prstGeom>
          <a:solidFill>
            <a:schemeClr val="bg2"/>
          </a:solidFill>
          <a:ln w="762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SSGD problem III: </a:t>
            </a:r>
          </a:p>
          <a:p>
            <a:r>
              <a:rPr lang="en-US" sz="2400" b="1" dirty="0"/>
              <a:t>Can SSGD be supported on </a:t>
            </a:r>
          </a:p>
          <a:p>
            <a:r>
              <a:rPr lang="en-US" sz="2400" b="1" dirty="0"/>
              <a:t>commodity computing platforms?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Heterogenous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Non dedicated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Resource 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Unpredictable, </a:t>
            </a:r>
            <a:r>
              <a:rPr lang="en-US" sz="2400" b="1" dirty="0" err="1"/>
              <a:t>bursty</a:t>
            </a:r>
            <a:r>
              <a:rPr lang="en-US" sz="2400" b="1" dirty="0"/>
              <a:t> workloads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32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A not so popular alternative -</a:t>
            </a:r>
            <a:r>
              <a:rPr dirty="0"/>
              <a:t>Asynchronous Training</a:t>
            </a:r>
            <a:r>
              <a:rPr lang="en-US" dirty="0"/>
              <a:t> (ASGD)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9891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CFC9-CFDC-1947-91F1-DEC38B45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320409"/>
          </a:xfrm>
        </p:spPr>
        <p:txBody>
          <a:bodyPr/>
          <a:lstStyle/>
          <a:p>
            <a:r>
              <a:rPr lang="en-US" dirty="0"/>
              <a:t>Asynchronous SGD (ASGD)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B8D6-0D3E-B148-AB37-D82FC2B0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0070E4-02A4-6642-9029-DA0301AF96E5}"/>
              </a:ext>
            </a:extLst>
          </p:cNvPr>
          <p:cNvGrpSpPr/>
          <p:nvPr/>
        </p:nvGrpSpPr>
        <p:grpSpPr>
          <a:xfrm>
            <a:off x="1448971" y="1796494"/>
            <a:ext cx="6906758" cy="801472"/>
            <a:chOff x="21250" y="1851789"/>
            <a:chExt cx="10148275" cy="1079500"/>
          </a:xfrm>
        </p:grpSpPr>
        <p:grpSp>
          <p:nvGrpSpPr>
            <p:cNvPr id="5" name="Group 52">
              <a:extLst>
                <a:ext uri="{FF2B5EF4-FFF2-40B4-BE49-F238E27FC236}">
                  <a16:creationId xmlns:a16="http://schemas.microsoft.com/office/drawing/2014/main" id="{8E1C474F-F888-9B47-AB2A-6719D3CD0D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5025" y="1851789"/>
              <a:ext cx="6794500" cy="1079500"/>
              <a:chOff x="0" y="0"/>
              <a:chExt cx="4280" cy="680"/>
            </a:xfrm>
          </p:grpSpPr>
          <p:sp>
            <p:nvSpPr>
              <p:cNvPr id="6" name="AutoShape 53">
                <a:extLst>
                  <a:ext uri="{FF2B5EF4-FFF2-40B4-BE49-F238E27FC236}">
                    <a16:creationId xmlns:a16="http://schemas.microsoft.com/office/drawing/2014/main" id="{72273D72-2695-C84A-891E-44B8679F2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" name="Rectangle 54">
                <a:extLst>
                  <a:ext uri="{FF2B5EF4-FFF2-40B4-BE49-F238E27FC236}">
                    <a16:creationId xmlns:a16="http://schemas.microsoft.com/office/drawing/2014/main" id="{811381B5-AA5A-1244-B095-96E10333D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280" cy="6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" name="AutoShape 55">
                <a:extLst>
                  <a:ext uri="{FF2B5EF4-FFF2-40B4-BE49-F238E27FC236}">
                    <a16:creationId xmlns:a16="http://schemas.microsoft.com/office/drawing/2014/main" id="{E19253BF-7F1D-7444-9199-AAE9400DC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" name="AutoShape 56">
                <a:extLst>
                  <a:ext uri="{FF2B5EF4-FFF2-40B4-BE49-F238E27FC236}">
                    <a16:creationId xmlns:a16="http://schemas.microsoft.com/office/drawing/2014/main" id="{E8D7D13C-3927-D94B-B258-3E8B28D63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" name="AutoShape 57">
                <a:extLst>
                  <a:ext uri="{FF2B5EF4-FFF2-40B4-BE49-F238E27FC236}">
                    <a16:creationId xmlns:a16="http://schemas.microsoft.com/office/drawing/2014/main" id="{FB1F8190-0431-2D4F-AA1C-80852E377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" name="AutoShape 58">
                <a:extLst>
                  <a:ext uri="{FF2B5EF4-FFF2-40B4-BE49-F238E27FC236}">
                    <a16:creationId xmlns:a16="http://schemas.microsoft.com/office/drawing/2014/main" id="{D74149BB-D9B1-234D-BF7E-8CE2A8956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" name="AutoShape 59">
                <a:extLst>
                  <a:ext uri="{FF2B5EF4-FFF2-40B4-BE49-F238E27FC236}">
                    <a16:creationId xmlns:a16="http://schemas.microsoft.com/office/drawing/2014/main" id="{E46BF21E-4A78-8341-BDE7-DDF863B56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" name="AutoShape 60">
                <a:extLst>
                  <a:ext uri="{FF2B5EF4-FFF2-40B4-BE49-F238E27FC236}">
                    <a16:creationId xmlns:a16="http://schemas.microsoft.com/office/drawing/2014/main" id="{27B9846B-9D50-3F48-8B2F-2C66DF8DD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0" y="80"/>
                <a:ext cx="520" cy="520"/>
              </a:xfrm>
              <a:prstGeom prst="roundRect">
                <a:avLst>
                  <a:gd name="adj" fmla="val 23074"/>
                </a:avLst>
              </a:prstGeom>
              <a:solidFill>
                <a:srgbClr val="A3D979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0B5D4E27-3A2E-E94D-9204-0D34DEB6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0" y="2142813"/>
              <a:ext cx="3156712" cy="49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Parameter Server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Equation">
                <a:extLst>
                  <a:ext uri="{FF2B5EF4-FFF2-40B4-BE49-F238E27FC236}">
                    <a16:creationId xmlns:a16="http://schemas.microsoft.com/office/drawing/2014/main" id="{69F79FAF-48C1-0642-9ED8-9CAF51458CFF}"/>
                  </a:ext>
                </a:extLst>
              </p:cNvPr>
              <p:cNvSpPr txBox="1"/>
              <p:nvPr/>
            </p:nvSpPr>
            <p:spPr>
              <a:xfrm>
                <a:off x="4596401" y="1293579"/>
                <a:ext cx="2944218" cy="4512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0" name="Equation">
                <a:extLst>
                  <a:ext uri="{FF2B5EF4-FFF2-40B4-BE49-F238E27FC236}">
                    <a16:creationId xmlns:a16="http://schemas.microsoft.com/office/drawing/2014/main" id="{69F79FAF-48C1-0642-9ED8-9CAF51458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401" y="1293579"/>
                <a:ext cx="2944218" cy="451214"/>
              </a:xfrm>
              <a:prstGeom prst="rect">
                <a:avLst/>
              </a:prstGeom>
              <a:blipFill>
                <a:blip r:embed="rId2"/>
                <a:stretch>
                  <a:fillRect b="-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B2D49CD5-8C1D-3140-9B49-6E96C01470C4}"/>
              </a:ext>
            </a:extLst>
          </p:cNvPr>
          <p:cNvGrpSpPr/>
          <p:nvPr/>
        </p:nvGrpSpPr>
        <p:grpSpPr>
          <a:xfrm>
            <a:off x="8508024" y="3638174"/>
            <a:ext cx="2911475" cy="2174952"/>
            <a:chOff x="187325" y="4902200"/>
            <a:chExt cx="4321175" cy="3651250"/>
          </a:xfrm>
        </p:grpSpPr>
        <p:grpSp>
          <p:nvGrpSpPr>
            <p:cNvPr id="99" name="Group 4">
              <a:extLst>
                <a:ext uri="{FF2B5EF4-FFF2-40B4-BE49-F238E27FC236}">
                  <a16:creationId xmlns:a16="http://schemas.microsoft.com/office/drawing/2014/main" id="{6184956A-61DB-FD42-AE87-EEDD85FEB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102" name="Group 5">
                <a:extLst>
                  <a:ext uri="{FF2B5EF4-FFF2-40B4-BE49-F238E27FC236}">
                    <a16:creationId xmlns:a16="http://schemas.microsoft.com/office/drawing/2014/main" id="{9A35FF00-2F76-2D4A-97C0-BF984F0D9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133" name="AutoShape 6">
                  <a:extLst>
                    <a:ext uri="{FF2B5EF4-FFF2-40B4-BE49-F238E27FC236}">
                      <a16:creationId xmlns:a16="http://schemas.microsoft.com/office/drawing/2014/main" id="{C0D01648-09CA-E94D-BDF5-EB0DD27FB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34" name="Group 7">
                  <a:extLst>
                    <a:ext uri="{FF2B5EF4-FFF2-40B4-BE49-F238E27FC236}">
                      <a16:creationId xmlns:a16="http://schemas.microsoft.com/office/drawing/2014/main" id="{D61F12A1-5918-3A48-B1BB-8CEAE9F86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35" name="Rectangle 8">
                    <a:extLst>
                      <a:ext uri="{FF2B5EF4-FFF2-40B4-BE49-F238E27FC236}">
                        <a16:creationId xmlns:a16="http://schemas.microsoft.com/office/drawing/2014/main" id="{AB7CCBA0-0F0B-A946-99EE-73D22FD62A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6" name="Rectangle 9">
                    <a:extLst>
                      <a:ext uri="{FF2B5EF4-FFF2-40B4-BE49-F238E27FC236}">
                        <a16:creationId xmlns:a16="http://schemas.microsoft.com/office/drawing/2014/main" id="{BA009C01-FAC6-6A4E-9034-3B1FD45E2A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7" name="Rectangle 10">
                    <a:extLst>
                      <a:ext uri="{FF2B5EF4-FFF2-40B4-BE49-F238E27FC236}">
                        <a16:creationId xmlns:a16="http://schemas.microsoft.com/office/drawing/2014/main" id="{90C5DD65-C054-8A46-9702-EA7142AA40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8" name="Rectangle 11">
                    <a:extLst>
                      <a:ext uri="{FF2B5EF4-FFF2-40B4-BE49-F238E27FC236}">
                        <a16:creationId xmlns:a16="http://schemas.microsoft.com/office/drawing/2014/main" id="{837DC034-D445-624A-91D6-3DB93B8F23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3" name="Group 12">
                <a:extLst>
                  <a:ext uri="{FF2B5EF4-FFF2-40B4-BE49-F238E27FC236}">
                    <a16:creationId xmlns:a16="http://schemas.microsoft.com/office/drawing/2014/main" id="{7A77A1C7-F9B3-AA4F-B0BB-A982BBF06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127" name="AutoShape 13">
                  <a:extLst>
                    <a:ext uri="{FF2B5EF4-FFF2-40B4-BE49-F238E27FC236}">
                      <a16:creationId xmlns:a16="http://schemas.microsoft.com/office/drawing/2014/main" id="{9FF36A16-3E39-5246-A51E-84457487C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28" name="Group 14">
                  <a:extLst>
                    <a:ext uri="{FF2B5EF4-FFF2-40B4-BE49-F238E27FC236}">
                      <a16:creationId xmlns:a16="http://schemas.microsoft.com/office/drawing/2014/main" id="{5371BDB5-05D0-7543-B532-EF3D756511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29" name="Rectangle 15">
                    <a:extLst>
                      <a:ext uri="{FF2B5EF4-FFF2-40B4-BE49-F238E27FC236}">
                        <a16:creationId xmlns:a16="http://schemas.microsoft.com/office/drawing/2014/main" id="{9A84EC78-B6BA-6E40-80BC-4DD552FD8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0" name="Rectangle 16">
                    <a:extLst>
                      <a:ext uri="{FF2B5EF4-FFF2-40B4-BE49-F238E27FC236}">
                        <a16:creationId xmlns:a16="http://schemas.microsoft.com/office/drawing/2014/main" id="{90DD8EEA-8805-9A4A-B774-CFA9ED0477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1" name="Rectangle 17">
                    <a:extLst>
                      <a:ext uri="{FF2B5EF4-FFF2-40B4-BE49-F238E27FC236}">
                        <a16:creationId xmlns:a16="http://schemas.microsoft.com/office/drawing/2014/main" id="{8EE23F7C-C61E-6C4B-8618-4AC99BE71F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32" name="Rectangle 18">
                    <a:extLst>
                      <a:ext uri="{FF2B5EF4-FFF2-40B4-BE49-F238E27FC236}">
                        <a16:creationId xmlns:a16="http://schemas.microsoft.com/office/drawing/2014/main" id="{243C8F12-E0F6-3340-AAA5-3784ACA5DB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4" name="Group 19">
                <a:extLst>
                  <a:ext uri="{FF2B5EF4-FFF2-40B4-BE49-F238E27FC236}">
                    <a16:creationId xmlns:a16="http://schemas.microsoft.com/office/drawing/2014/main" id="{760D1DB5-67E1-2E44-B9BB-D6738D7D04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121" name="AutoShape 20">
                  <a:extLst>
                    <a:ext uri="{FF2B5EF4-FFF2-40B4-BE49-F238E27FC236}">
                      <a16:creationId xmlns:a16="http://schemas.microsoft.com/office/drawing/2014/main" id="{0F8FA533-6614-7043-AD14-A92A829F86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22" name="Group 21">
                  <a:extLst>
                    <a:ext uri="{FF2B5EF4-FFF2-40B4-BE49-F238E27FC236}">
                      <a16:creationId xmlns:a16="http://schemas.microsoft.com/office/drawing/2014/main" id="{5668AE5F-A5C2-F944-B762-2150C4CADD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23" name="Rectangle 22">
                    <a:extLst>
                      <a:ext uri="{FF2B5EF4-FFF2-40B4-BE49-F238E27FC236}">
                        <a16:creationId xmlns:a16="http://schemas.microsoft.com/office/drawing/2014/main" id="{5F8C1E72-188E-D24A-A2C2-C7DFE844F5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23">
                    <a:extLst>
                      <a:ext uri="{FF2B5EF4-FFF2-40B4-BE49-F238E27FC236}">
                        <a16:creationId xmlns:a16="http://schemas.microsoft.com/office/drawing/2014/main" id="{5912D80A-9F90-3147-98B5-35571535B6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24">
                    <a:extLst>
                      <a:ext uri="{FF2B5EF4-FFF2-40B4-BE49-F238E27FC236}">
                        <a16:creationId xmlns:a16="http://schemas.microsoft.com/office/drawing/2014/main" id="{AEAC6D29-7BC0-5947-B706-C29552627C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25">
                    <a:extLst>
                      <a:ext uri="{FF2B5EF4-FFF2-40B4-BE49-F238E27FC236}">
                        <a16:creationId xmlns:a16="http://schemas.microsoft.com/office/drawing/2014/main" id="{FA50BBB8-AC94-C143-9A72-8B036439DD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5" name="Group 26">
                <a:extLst>
                  <a:ext uri="{FF2B5EF4-FFF2-40B4-BE49-F238E27FC236}">
                    <a16:creationId xmlns:a16="http://schemas.microsoft.com/office/drawing/2014/main" id="{5B03E366-84CD-AC48-BBAF-9FA6BF9478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115" name="AutoShape 27">
                  <a:extLst>
                    <a:ext uri="{FF2B5EF4-FFF2-40B4-BE49-F238E27FC236}">
                      <a16:creationId xmlns:a16="http://schemas.microsoft.com/office/drawing/2014/main" id="{072B97CD-50E4-C044-B1A0-7031A876F2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16" name="Group 28">
                  <a:extLst>
                    <a:ext uri="{FF2B5EF4-FFF2-40B4-BE49-F238E27FC236}">
                      <a16:creationId xmlns:a16="http://schemas.microsoft.com/office/drawing/2014/main" id="{F22FE205-CA0A-8546-945F-1C55E28B9A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117" name="Rectangle 29">
                    <a:extLst>
                      <a:ext uri="{FF2B5EF4-FFF2-40B4-BE49-F238E27FC236}">
                        <a16:creationId xmlns:a16="http://schemas.microsoft.com/office/drawing/2014/main" id="{2BB09FB2-FBA7-3244-88EB-62BF8B81D7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8" name="Rectangle 30">
                    <a:extLst>
                      <a:ext uri="{FF2B5EF4-FFF2-40B4-BE49-F238E27FC236}">
                        <a16:creationId xmlns:a16="http://schemas.microsoft.com/office/drawing/2014/main" id="{0B4326A7-74D1-6E45-92FD-223548986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9" name="Rectangle 31">
                    <a:extLst>
                      <a:ext uri="{FF2B5EF4-FFF2-40B4-BE49-F238E27FC236}">
                        <a16:creationId xmlns:a16="http://schemas.microsoft.com/office/drawing/2014/main" id="{EE837915-5427-5042-9074-9059022FA1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32">
                    <a:extLst>
                      <a:ext uri="{FF2B5EF4-FFF2-40B4-BE49-F238E27FC236}">
                        <a16:creationId xmlns:a16="http://schemas.microsoft.com/office/drawing/2014/main" id="{507A8EFC-AA9E-9C46-B220-47D9E0BC7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6" name="Rectangle 33">
                <a:extLst>
                  <a:ext uri="{FF2B5EF4-FFF2-40B4-BE49-F238E27FC236}">
                    <a16:creationId xmlns:a16="http://schemas.microsoft.com/office/drawing/2014/main" id="{EF29F30F-9013-6941-A8A4-9C02B99B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07" name="Group 34">
                <a:extLst>
                  <a:ext uri="{FF2B5EF4-FFF2-40B4-BE49-F238E27FC236}">
                    <a16:creationId xmlns:a16="http://schemas.microsoft.com/office/drawing/2014/main" id="{EE25BDED-42BD-9F47-B4E1-4611B124AC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108" name="Group 35">
                  <a:extLst>
                    <a:ext uri="{FF2B5EF4-FFF2-40B4-BE49-F238E27FC236}">
                      <a16:creationId xmlns:a16="http://schemas.microsoft.com/office/drawing/2014/main" id="{ED538F8E-98CA-034C-A802-ACC1E2ABE1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110" name="Oval 36">
                    <a:extLst>
                      <a:ext uri="{FF2B5EF4-FFF2-40B4-BE49-F238E27FC236}">
                        <a16:creationId xmlns:a16="http://schemas.microsoft.com/office/drawing/2014/main" id="{762FC86E-8998-064E-8F3E-C699C452D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1" name="Rectangle 37">
                    <a:extLst>
                      <a:ext uri="{FF2B5EF4-FFF2-40B4-BE49-F238E27FC236}">
                        <a16:creationId xmlns:a16="http://schemas.microsoft.com/office/drawing/2014/main" id="{66213174-A069-4545-B3D4-729A756A64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2" name="Oval 38">
                    <a:extLst>
                      <a:ext uri="{FF2B5EF4-FFF2-40B4-BE49-F238E27FC236}">
                        <a16:creationId xmlns:a16="http://schemas.microsoft.com/office/drawing/2014/main" id="{8789FD82-2362-F942-97AB-911584616E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3" name="Line 39">
                    <a:extLst>
                      <a:ext uri="{FF2B5EF4-FFF2-40B4-BE49-F238E27FC236}">
                        <a16:creationId xmlns:a16="http://schemas.microsoft.com/office/drawing/2014/main" id="{B087F690-8683-684C-9BF5-75F883EA76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14" name="Line 40">
                    <a:extLst>
                      <a:ext uri="{FF2B5EF4-FFF2-40B4-BE49-F238E27FC236}">
                        <a16:creationId xmlns:a16="http://schemas.microsoft.com/office/drawing/2014/main" id="{8E7E1EB8-BF8B-3A4D-8AFC-4569450096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9" name="Line 41">
                  <a:extLst>
                    <a:ext uri="{FF2B5EF4-FFF2-40B4-BE49-F238E27FC236}">
                      <a16:creationId xmlns:a16="http://schemas.microsoft.com/office/drawing/2014/main" id="{7C294989-FD08-474D-A7CD-85C310CA0C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100" name="Rectangle 42">
              <a:extLst>
                <a:ext uri="{FF2B5EF4-FFF2-40B4-BE49-F238E27FC236}">
                  <a16:creationId xmlns:a16="http://schemas.microsoft.com/office/drawing/2014/main" id="{9F6C9636-2D32-DC41-830E-12280E26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101" name="Rectangle 43">
              <a:extLst>
                <a:ext uri="{FF2B5EF4-FFF2-40B4-BE49-F238E27FC236}">
                  <a16:creationId xmlns:a16="http://schemas.microsoft.com/office/drawing/2014/main" id="{C529DDFC-1561-D948-BA82-951CC95C0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Equation">
                <a:extLst>
                  <a:ext uri="{FF2B5EF4-FFF2-40B4-BE49-F238E27FC236}">
                    <a16:creationId xmlns:a16="http://schemas.microsoft.com/office/drawing/2014/main" id="{E1825ABA-BBC4-6B48-9A66-E184CFAA7BCD}"/>
                  </a:ext>
                </a:extLst>
              </p:cNvPr>
              <p:cNvSpPr txBox="1"/>
              <p:nvPr/>
            </p:nvSpPr>
            <p:spPr>
              <a:xfrm>
                <a:off x="8746986" y="4223285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1" name="Equation">
                <a:extLst>
                  <a:ext uri="{FF2B5EF4-FFF2-40B4-BE49-F238E27FC236}">
                    <a16:creationId xmlns:a16="http://schemas.microsoft.com/office/drawing/2014/main" id="{E1825ABA-BBC4-6B48-9A66-E184CFAA7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986" y="4223285"/>
                <a:ext cx="762988" cy="430887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6223648-C694-8A44-ADDD-04A9DDF8197B}"/>
              </a:ext>
            </a:extLst>
          </p:cNvPr>
          <p:cNvGrpSpPr/>
          <p:nvPr/>
        </p:nvGrpSpPr>
        <p:grpSpPr>
          <a:xfrm>
            <a:off x="4727834" y="3684357"/>
            <a:ext cx="2911475" cy="2174952"/>
            <a:chOff x="187325" y="4902200"/>
            <a:chExt cx="4321175" cy="3651250"/>
          </a:xfrm>
        </p:grpSpPr>
        <p:grpSp>
          <p:nvGrpSpPr>
            <p:cNvPr id="186" name="Group 4">
              <a:extLst>
                <a:ext uri="{FF2B5EF4-FFF2-40B4-BE49-F238E27FC236}">
                  <a16:creationId xmlns:a16="http://schemas.microsoft.com/office/drawing/2014/main" id="{7235A8F7-4F2D-2842-A83B-A04A7B3387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189" name="Group 5">
                <a:extLst>
                  <a:ext uri="{FF2B5EF4-FFF2-40B4-BE49-F238E27FC236}">
                    <a16:creationId xmlns:a16="http://schemas.microsoft.com/office/drawing/2014/main" id="{C9032816-4B7B-5843-BD6A-44216BBADB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220" name="AutoShape 6">
                  <a:extLst>
                    <a:ext uri="{FF2B5EF4-FFF2-40B4-BE49-F238E27FC236}">
                      <a16:creationId xmlns:a16="http://schemas.microsoft.com/office/drawing/2014/main" id="{DACA5401-2531-4C46-9A4D-9557DEE171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21" name="Group 7">
                  <a:extLst>
                    <a:ext uri="{FF2B5EF4-FFF2-40B4-BE49-F238E27FC236}">
                      <a16:creationId xmlns:a16="http://schemas.microsoft.com/office/drawing/2014/main" id="{4E49661E-2896-E246-A5DF-B251B48FC3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22" name="Rectangle 8">
                    <a:extLst>
                      <a:ext uri="{FF2B5EF4-FFF2-40B4-BE49-F238E27FC236}">
                        <a16:creationId xmlns:a16="http://schemas.microsoft.com/office/drawing/2014/main" id="{98D407D6-78EE-5F4D-8AA1-B663A5AE4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3" name="Rectangle 9">
                    <a:extLst>
                      <a:ext uri="{FF2B5EF4-FFF2-40B4-BE49-F238E27FC236}">
                        <a16:creationId xmlns:a16="http://schemas.microsoft.com/office/drawing/2014/main" id="{59D3D842-1320-9143-8FBF-2C7CE0C7CF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4" name="Rectangle 10">
                    <a:extLst>
                      <a:ext uri="{FF2B5EF4-FFF2-40B4-BE49-F238E27FC236}">
                        <a16:creationId xmlns:a16="http://schemas.microsoft.com/office/drawing/2014/main" id="{A36B0BBD-7BC3-FA49-BCA1-2429724672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25" name="Rectangle 11">
                    <a:extLst>
                      <a:ext uri="{FF2B5EF4-FFF2-40B4-BE49-F238E27FC236}">
                        <a16:creationId xmlns:a16="http://schemas.microsoft.com/office/drawing/2014/main" id="{A2FCA2AA-6C13-CF4C-B3CD-EE28A6B4E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0" name="Group 12">
                <a:extLst>
                  <a:ext uri="{FF2B5EF4-FFF2-40B4-BE49-F238E27FC236}">
                    <a16:creationId xmlns:a16="http://schemas.microsoft.com/office/drawing/2014/main" id="{2730D1EC-7051-6740-B036-5920252F8D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214" name="AutoShape 13">
                  <a:extLst>
                    <a:ext uri="{FF2B5EF4-FFF2-40B4-BE49-F238E27FC236}">
                      <a16:creationId xmlns:a16="http://schemas.microsoft.com/office/drawing/2014/main" id="{83B08920-167C-644A-9185-613CAE4AD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15" name="Group 14">
                  <a:extLst>
                    <a:ext uri="{FF2B5EF4-FFF2-40B4-BE49-F238E27FC236}">
                      <a16:creationId xmlns:a16="http://schemas.microsoft.com/office/drawing/2014/main" id="{73201A26-F02D-BA40-93DB-137323635E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16" name="Rectangle 15">
                    <a:extLst>
                      <a:ext uri="{FF2B5EF4-FFF2-40B4-BE49-F238E27FC236}">
                        <a16:creationId xmlns:a16="http://schemas.microsoft.com/office/drawing/2014/main" id="{85CBEC59-29D2-4648-85EA-2DD85762BE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7" name="Rectangle 16">
                    <a:extLst>
                      <a:ext uri="{FF2B5EF4-FFF2-40B4-BE49-F238E27FC236}">
                        <a16:creationId xmlns:a16="http://schemas.microsoft.com/office/drawing/2014/main" id="{96A9E316-FBF2-744B-B68C-77D12F34B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8" name="Rectangle 17">
                    <a:extLst>
                      <a:ext uri="{FF2B5EF4-FFF2-40B4-BE49-F238E27FC236}">
                        <a16:creationId xmlns:a16="http://schemas.microsoft.com/office/drawing/2014/main" id="{FF24A841-406C-9F43-89C0-FBDFEDAEDC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9" name="Rectangle 18">
                    <a:extLst>
                      <a:ext uri="{FF2B5EF4-FFF2-40B4-BE49-F238E27FC236}">
                        <a16:creationId xmlns:a16="http://schemas.microsoft.com/office/drawing/2014/main" id="{C00D4E56-48CC-F54F-B441-5D037F26EC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1" name="Group 19">
                <a:extLst>
                  <a:ext uri="{FF2B5EF4-FFF2-40B4-BE49-F238E27FC236}">
                    <a16:creationId xmlns:a16="http://schemas.microsoft.com/office/drawing/2014/main" id="{97DB89F4-053A-C744-8399-97C9566E23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208" name="AutoShape 20">
                  <a:extLst>
                    <a:ext uri="{FF2B5EF4-FFF2-40B4-BE49-F238E27FC236}">
                      <a16:creationId xmlns:a16="http://schemas.microsoft.com/office/drawing/2014/main" id="{35A6053C-65C2-5F43-B257-41272D00C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09" name="Group 21">
                  <a:extLst>
                    <a:ext uri="{FF2B5EF4-FFF2-40B4-BE49-F238E27FC236}">
                      <a16:creationId xmlns:a16="http://schemas.microsoft.com/office/drawing/2014/main" id="{32FC8189-3DC8-8643-B887-126DDE15E4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10" name="Rectangle 22">
                    <a:extLst>
                      <a:ext uri="{FF2B5EF4-FFF2-40B4-BE49-F238E27FC236}">
                        <a16:creationId xmlns:a16="http://schemas.microsoft.com/office/drawing/2014/main" id="{6DDD0C43-A6F2-1E4F-9D06-F5B14432CB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1" name="Rectangle 23">
                    <a:extLst>
                      <a:ext uri="{FF2B5EF4-FFF2-40B4-BE49-F238E27FC236}">
                        <a16:creationId xmlns:a16="http://schemas.microsoft.com/office/drawing/2014/main" id="{823595F2-6B51-EC4B-BBA8-CA26224AD5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2" name="Rectangle 24">
                    <a:extLst>
                      <a:ext uri="{FF2B5EF4-FFF2-40B4-BE49-F238E27FC236}">
                        <a16:creationId xmlns:a16="http://schemas.microsoft.com/office/drawing/2014/main" id="{C3A38399-FE2C-764D-89C3-FDCD842D9D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13" name="Rectangle 25">
                    <a:extLst>
                      <a:ext uri="{FF2B5EF4-FFF2-40B4-BE49-F238E27FC236}">
                        <a16:creationId xmlns:a16="http://schemas.microsoft.com/office/drawing/2014/main" id="{1C6DBAAE-565E-C245-803F-339F56C645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2" name="Group 26">
                <a:extLst>
                  <a:ext uri="{FF2B5EF4-FFF2-40B4-BE49-F238E27FC236}">
                    <a16:creationId xmlns:a16="http://schemas.microsoft.com/office/drawing/2014/main" id="{7E7E8EBE-5E98-8E4D-9EBC-5A73AB5AC6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202" name="AutoShape 27">
                  <a:extLst>
                    <a:ext uri="{FF2B5EF4-FFF2-40B4-BE49-F238E27FC236}">
                      <a16:creationId xmlns:a16="http://schemas.microsoft.com/office/drawing/2014/main" id="{CFF3C469-9580-A448-9B42-B8F2F8FD2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03" name="Group 28">
                  <a:extLst>
                    <a:ext uri="{FF2B5EF4-FFF2-40B4-BE49-F238E27FC236}">
                      <a16:creationId xmlns:a16="http://schemas.microsoft.com/office/drawing/2014/main" id="{D10BC2C7-CC3F-7043-9210-19B8129DEA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04" name="Rectangle 29">
                    <a:extLst>
                      <a:ext uri="{FF2B5EF4-FFF2-40B4-BE49-F238E27FC236}">
                        <a16:creationId xmlns:a16="http://schemas.microsoft.com/office/drawing/2014/main" id="{7345D085-1BFE-0240-939B-C18B6A81A5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5" name="Rectangle 30">
                    <a:extLst>
                      <a:ext uri="{FF2B5EF4-FFF2-40B4-BE49-F238E27FC236}">
                        <a16:creationId xmlns:a16="http://schemas.microsoft.com/office/drawing/2014/main" id="{FDA609F8-B6D0-4140-BAD4-28D44D68DA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6" name="Rectangle 31">
                    <a:extLst>
                      <a:ext uri="{FF2B5EF4-FFF2-40B4-BE49-F238E27FC236}">
                        <a16:creationId xmlns:a16="http://schemas.microsoft.com/office/drawing/2014/main" id="{F9943396-2129-B948-9922-DE597867C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7" name="Rectangle 32">
                    <a:extLst>
                      <a:ext uri="{FF2B5EF4-FFF2-40B4-BE49-F238E27FC236}">
                        <a16:creationId xmlns:a16="http://schemas.microsoft.com/office/drawing/2014/main" id="{450A50BE-01CE-8346-B3EF-5D5D68406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3" name="Rectangle 33">
                <a:extLst>
                  <a:ext uri="{FF2B5EF4-FFF2-40B4-BE49-F238E27FC236}">
                    <a16:creationId xmlns:a16="http://schemas.microsoft.com/office/drawing/2014/main" id="{25144F2E-B2D8-B249-B85B-3C3084637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94" name="Group 34">
                <a:extLst>
                  <a:ext uri="{FF2B5EF4-FFF2-40B4-BE49-F238E27FC236}">
                    <a16:creationId xmlns:a16="http://schemas.microsoft.com/office/drawing/2014/main" id="{D61C73E7-15B3-8A49-9D41-1B5EA4E02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195" name="Group 35">
                  <a:extLst>
                    <a:ext uri="{FF2B5EF4-FFF2-40B4-BE49-F238E27FC236}">
                      <a16:creationId xmlns:a16="http://schemas.microsoft.com/office/drawing/2014/main" id="{90180DC8-8299-134D-8B0B-92FAE35839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197" name="Oval 36">
                    <a:extLst>
                      <a:ext uri="{FF2B5EF4-FFF2-40B4-BE49-F238E27FC236}">
                        <a16:creationId xmlns:a16="http://schemas.microsoft.com/office/drawing/2014/main" id="{3E725C4A-00CE-834B-9551-0A3D125E62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98" name="Rectangle 37">
                    <a:extLst>
                      <a:ext uri="{FF2B5EF4-FFF2-40B4-BE49-F238E27FC236}">
                        <a16:creationId xmlns:a16="http://schemas.microsoft.com/office/drawing/2014/main" id="{19148C17-DA68-7C43-B508-37FED1946B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199" name="Oval 38">
                    <a:extLst>
                      <a:ext uri="{FF2B5EF4-FFF2-40B4-BE49-F238E27FC236}">
                        <a16:creationId xmlns:a16="http://schemas.microsoft.com/office/drawing/2014/main" id="{04EDF13F-13EE-7148-940B-C762ABDBB0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0" name="Line 39">
                    <a:extLst>
                      <a:ext uri="{FF2B5EF4-FFF2-40B4-BE49-F238E27FC236}">
                        <a16:creationId xmlns:a16="http://schemas.microsoft.com/office/drawing/2014/main" id="{903FFA45-2148-C846-8094-61F0EF7A76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01" name="Line 40">
                    <a:extLst>
                      <a:ext uri="{FF2B5EF4-FFF2-40B4-BE49-F238E27FC236}">
                        <a16:creationId xmlns:a16="http://schemas.microsoft.com/office/drawing/2014/main" id="{8CE506EC-875E-CA44-B0F7-10B07A0DE2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6" name="Line 41">
                  <a:extLst>
                    <a:ext uri="{FF2B5EF4-FFF2-40B4-BE49-F238E27FC236}">
                      <a16:creationId xmlns:a16="http://schemas.microsoft.com/office/drawing/2014/main" id="{B6565A83-1C59-4D43-B98E-D62CC703D1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187" name="Rectangle 42">
              <a:extLst>
                <a:ext uri="{FF2B5EF4-FFF2-40B4-BE49-F238E27FC236}">
                  <a16:creationId xmlns:a16="http://schemas.microsoft.com/office/drawing/2014/main" id="{20F1D945-FA1E-C542-BECF-1BFCB85DB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188" name="Rectangle 43">
              <a:extLst>
                <a:ext uri="{FF2B5EF4-FFF2-40B4-BE49-F238E27FC236}">
                  <a16:creationId xmlns:a16="http://schemas.microsoft.com/office/drawing/2014/main" id="{7C0BE728-B558-5447-B444-4597CCF7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Equation">
                <a:extLst>
                  <a:ext uri="{FF2B5EF4-FFF2-40B4-BE49-F238E27FC236}">
                    <a16:creationId xmlns:a16="http://schemas.microsoft.com/office/drawing/2014/main" id="{37C6BD86-B644-6B4F-B124-83F55A3C3240}"/>
                  </a:ext>
                </a:extLst>
              </p:cNvPr>
              <p:cNvSpPr txBox="1"/>
              <p:nvPr/>
            </p:nvSpPr>
            <p:spPr>
              <a:xfrm>
                <a:off x="4966796" y="426946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5" name="Equation">
                <a:extLst>
                  <a:ext uri="{FF2B5EF4-FFF2-40B4-BE49-F238E27FC236}">
                    <a16:creationId xmlns:a16="http://schemas.microsoft.com/office/drawing/2014/main" id="{37C6BD86-B644-6B4F-B124-83F55A3C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96" y="4269468"/>
                <a:ext cx="762988" cy="430887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E3E9AF-5D06-C045-BE3D-0D9DD68374B0}"/>
              </a:ext>
            </a:extLst>
          </p:cNvPr>
          <p:cNvGrpSpPr/>
          <p:nvPr/>
        </p:nvGrpSpPr>
        <p:grpSpPr>
          <a:xfrm>
            <a:off x="838305" y="3836757"/>
            <a:ext cx="2911475" cy="2174952"/>
            <a:chOff x="187325" y="4902200"/>
            <a:chExt cx="4321175" cy="3651250"/>
          </a:xfrm>
        </p:grpSpPr>
        <p:grpSp>
          <p:nvGrpSpPr>
            <p:cNvPr id="229" name="Group 4">
              <a:extLst>
                <a:ext uri="{FF2B5EF4-FFF2-40B4-BE49-F238E27FC236}">
                  <a16:creationId xmlns:a16="http://schemas.microsoft.com/office/drawing/2014/main" id="{7892B04E-4848-6141-A8D8-242B97D87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6500" y="4902200"/>
              <a:ext cx="2032000" cy="3606800"/>
              <a:chOff x="0" y="0"/>
              <a:chExt cx="1280" cy="2272"/>
            </a:xfrm>
          </p:grpSpPr>
          <p:grpSp>
            <p:nvGrpSpPr>
              <p:cNvPr id="232" name="Group 5">
                <a:extLst>
                  <a:ext uri="{FF2B5EF4-FFF2-40B4-BE49-F238E27FC236}">
                    <a16:creationId xmlns:a16="http://schemas.microsoft.com/office/drawing/2014/main" id="{35637905-959A-6444-A3E8-044352A9C0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80"/>
                <a:ext cx="520" cy="520"/>
                <a:chOff x="0" y="0"/>
                <a:chExt cx="520" cy="520"/>
              </a:xfrm>
            </p:grpSpPr>
            <p:sp>
              <p:nvSpPr>
                <p:cNvPr id="263" name="AutoShape 6">
                  <a:extLst>
                    <a:ext uri="{FF2B5EF4-FFF2-40B4-BE49-F238E27FC236}">
                      <a16:creationId xmlns:a16="http://schemas.microsoft.com/office/drawing/2014/main" id="{96F0E840-C123-794D-B35D-13B4A72C5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64" name="Group 7">
                  <a:extLst>
                    <a:ext uri="{FF2B5EF4-FFF2-40B4-BE49-F238E27FC236}">
                      <a16:creationId xmlns:a16="http://schemas.microsoft.com/office/drawing/2014/main" id="{2A936EAE-38FB-224A-B4E7-B91F9E1D9B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65" name="Rectangle 8">
                    <a:extLst>
                      <a:ext uri="{FF2B5EF4-FFF2-40B4-BE49-F238E27FC236}">
                        <a16:creationId xmlns:a16="http://schemas.microsoft.com/office/drawing/2014/main" id="{10B14865-2F4D-2246-9EFE-CAA7325E32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6" name="Rectangle 9">
                    <a:extLst>
                      <a:ext uri="{FF2B5EF4-FFF2-40B4-BE49-F238E27FC236}">
                        <a16:creationId xmlns:a16="http://schemas.microsoft.com/office/drawing/2014/main" id="{7B4B5F80-AAD3-8546-97E1-D8265FCDB9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7" name="Rectangle 10">
                    <a:extLst>
                      <a:ext uri="{FF2B5EF4-FFF2-40B4-BE49-F238E27FC236}">
                        <a16:creationId xmlns:a16="http://schemas.microsoft.com/office/drawing/2014/main" id="{B5EB739A-5208-CA45-ACD7-DAFCDA93CF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8" name="Rectangle 11">
                    <a:extLst>
                      <a:ext uri="{FF2B5EF4-FFF2-40B4-BE49-F238E27FC236}">
                        <a16:creationId xmlns:a16="http://schemas.microsoft.com/office/drawing/2014/main" id="{114B2A76-A579-E744-9B3A-CBC8754A5F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3" name="Group 12">
                <a:extLst>
                  <a:ext uri="{FF2B5EF4-FFF2-40B4-BE49-F238E27FC236}">
                    <a16:creationId xmlns:a16="http://schemas.microsoft.com/office/drawing/2014/main" id="{64A33993-6ACE-D449-83C3-40E3B8BF97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80"/>
                <a:ext cx="520" cy="520"/>
                <a:chOff x="0" y="0"/>
                <a:chExt cx="520" cy="520"/>
              </a:xfrm>
            </p:grpSpPr>
            <p:sp>
              <p:nvSpPr>
                <p:cNvPr id="257" name="AutoShape 13">
                  <a:extLst>
                    <a:ext uri="{FF2B5EF4-FFF2-40B4-BE49-F238E27FC236}">
                      <a16:creationId xmlns:a16="http://schemas.microsoft.com/office/drawing/2014/main" id="{27708AA1-11E1-7F42-AE6E-1EF56F5C2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58" name="Group 14">
                  <a:extLst>
                    <a:ext uri="{FF2B5EF4-FFF2-40B4-BE49-F238E27FC236}">
                      <a16:creationId xmlns:a16="http://schemas.microsoft.com/office/drawing/2014/main" id="{455997D4-50C5-DC44-AAF1-3150B8CCB4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59" name="Rectangle 15">
                    <a:extLst>
                      <a:ext uri="{FF2B5EF4-FFF2-40B4-BE49-F238E27FC236}">
                        <a16:creationId xmlns:a16="http://schemas.microsoft.com/office/drawing/2014/main" id="{EBE46F55-F5F9-A444-97D5-F204E494C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0" name="Rectangle 16">
                    <a:extLst>
                      <a:ext uri="{FF2B5EF4-FFF2-40B4-BE49-F238E27FC236}">
                        <a16:creationId xmlns:a16="http://schemas.microsoft.com/office/drawing/2014/main" id="{1FEDF83E-5106-A947-9DD0-D92A04EC75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1" name="Rectangle 17">
                    <a:extLst>
                      <a:ext uri="{FF2B5EF4-FFF2-40B4-BE49-F238E27FC236}">
                        <a16:creationId xmlns:a16="http://schemas.microsoft.com/office/drawing/2014/main" id="{27D5428C-D7D0-B448-99C8-719ADA55D2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2" name="Rectangle 18">
                    <a:extLst>
                      <a:ext uri="{FF2B5EF4-FFF2-40B4-BE49-F238E27FC236}">
                        <a16:creationId xmlns:a16="http://schemas.microsoft.com/office/drawing/2014/main" id="{0EEFF28C-C11A-4E4E-AF2E-DAC02A3E0E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4" name="Group 19">
                <a:extLst>
                  <a:ext uri="{FF2B5EF4-FFF2-40B4-BE49-F238E27FC236}">
                    <a16:creationId xmlns:a16="http://schemas.microsoft.com/office/drawing/2014/main" id="{5543474D-6F50-134E-978F-0C1AF9F0BD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" y="680"/>
                <a:ext cx="520" cy="520"/>
                <a:chOff x="0" y="0"/>
                <a:chExt cx="520" cy="520"/>
              </a:xfrm>
            </p:grpSpPr>
            <p:sp>
              <p:nvSpPr>
                <p:cNvPr id="251" name="AutoShape 20">
                  <a:extLst>
                    <a:ext uri="{FF2B5EF4-FFF2-40B4-BE49-F238E27FC236}">
                      <a16:creationId xmlns:a16="http://schemas.microsoft.com/office/drawing/2014/main" id="{E5DC4854-A1FD-244D-8154-9C34A15B1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52" name="Group 21">
                  <a:extLst>
                    <a:ext uri="{FF2B5EF4-FFF2-40B4-BE49-F238E27FC236}">
                      <a16:creationId xmlns:a16="http://schemas.microsoft.com/office/drawing/2014/main" id="{686DFC92-F821-684A-854E-B468679F6F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53" name="Rectangle 22">
                    <a:extLst>
                      <a:ext uri="{FF2B5EF4-FFF2-40B4-BE49-F238E27FC236}">
                        <a16:creationId xmlns:a16="http://schemas.microsoft.com/office/drawing/2014/main" id="{B081FD48-E741-6442-9013-F7CF21FFE1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4" name="Rectangle 23">
                    <a:extLst>
                      <a:ext uri="{FF2B5EF4-FFF2-40B4-BE49-F238E27FC236}">
                        <a16:creationId xmlns:a16="http://schemas.microsoft.com/office/drawing/2014/main" id="{FE55D5A3-C718-2F42-BE7C-89FEBDD364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5" name="Rectangle 24">
                    <a:extLst>
                      <a:ext uri="{FF2B5EF4-FFF2-40B4-BE49-F238E27FC236}">
                        <a16:creationId xmlns:a16="http://schemas.microsoft.com/office/drawing/2014/main" id="{1A5B21F0-AEEB-A24F-B236-3ABAE52610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" name="Rectangle 25">
                    <a:extLst>
                      <a:ext uri="{FF2B5EF4-FFF2-40B4-BE49-F238E27FC236}">
                        <a16:creationId xmlns:a16="http://schemas.microsoft.com/office/drawing/2014/main" id="{A5F14D16-31B6-6241-B775-3D9E6AEAA6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35" name="Group 26">
                <a:extLst>
                  <a:ext uri="{FF2B5EF4-FFF2-40B4-BE49-F238E27FC236}">
                    <a16:creationId xmlns:a16="http://schemas.microsoft.com/office/drawing/2014/main" id="{21CDA704-B242-0644-BC75-A18723C14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680"/>
                <a:ext cx="520" cy="520"/>
                <a:chOff x="0" y="0"/>
                <a:chExt cx="520" cy="520"/>
              </a:xfrm>
            </p:grpSpPr>
            <p:sp>
              <p:nvSpPr>
                <p:cNvPr id="245" name="AutoShape 27">
                  <a:extLst>
                    <a:ext uri="{FF2B5EF4-FFF2-40B4-BE49-F238E27FC236}">
                      <a16:creationId xmlns:a16="http://schemas.microsoft.com/office/drawing/2014/main" id="{394575A2-0CAF-2B43-8B73-704E66680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520" cy="520"/>
                </a:xfrm>
                <a:prstGeom prst="roundRect">
                  <a:avLst>
                    <a:gd name="adj" fmla="val 23074"/>
                  </a:avLst>
                </a:prstGeom>
                <a:solidFill>
                  <a:srgbClr val="C0EDFE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46" name="Group 28">
                  <a:extLst>
                    <a:ext uri="{FF2B5EF4-FFF2-40B4-BE49-F238E27FC236}">
                      <a16:creationId xmlns:a16="http://schemas.microsoft.com/office/drawing/2014/main" id="{CB268A35-873C-4F4B-BFAE-B0A24857BC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" y="80"/>
                  <a:ext cx="360" cy="360"/>
                  <a:chOff x="0" y="0"/>
                  <a:chExt cx="360" cy="360"/>
                </a:xfrm>
              </p:grpSpPr>
              <p:sp>
                <p:nvSpPr>
                  <p:cNvPr id="247" name="Rectangle 29">
                    <a:extLst>
                      <a:ext uri="{FF2B5EF4-FFF2-40B4-BE49-F238E27FC236}">
                        <a16:creationId xmlns:a16="http://schemas.microsoft.com/office/drawing/2014/main" id="{1D66C5DA-4DDB-1D41-842B-85454D0604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8" name="Rectangle 30">
                    <a:extLst>
                      <a:ext uri="{FF2B5EF4-FFF2-40B4-BE49-F238E27FC236}">
                        <a16:creationId xmlns:a16="http://schemas.microsoft.com/office/drawing/2014/main" id="{349BE4C8-2988-234A-91F4-0F43660E2D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9" name="Rectangle 31">
                    <a:extLst>
                      <a:ext uri="{FF2B5EF4-FFF2-40B4-BE49-F238E27FC236}">
                        <a16:creationId xmlns:a16="http://schemas.microsoft.com/office/drawing/2014/main" id="{5A7A39DB-1865-5142-91B1-524258A6B0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0" name="Rectangle 32">
                    <a:extLst>
                      <a:ext uri="{FF2B5EF4-FFF2-40B4-BE49-F238E27FC236}">
                        <a16:creationId xmlns:a16="http://schemas.microsoft.com/office/drawing/2014/main" id="{7572AC8C-D009-5A4D-B808-50F8EEE22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" y="200"/>
                    <a:ext cx="160" cy="160"/>
                  </a:xfrm>
                  <a:prstGeom prst="rect">
                    <a:avLst/>
                  </a:prstGeom>
                  <a:solidFill>
                    <a:srgbClr val="FCBD00"/>
                  </a:solidFill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6" name="Rectangle 33">
                <a:extLst>
                  <a:ext uri="{FF2B5EF4-FFF2-40B4-BE49-F238E27FC236}">
                    <a16:creationId xmlns:a16="http://schemas.microsoft.com/office/drawing/2014/main" id="{7962CAE9-6F5C-C54F-A9EE-42F09D88D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80" cy="128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237" name="Group 34">
                <a:extLst>
                  <a:ext uri="{FF2B5EF4-FFF2-40B4-BE49-F238E27FC236}">
                    <a16:creationId xmlns:a16="http://schemas.microsoft.com/office/drawing/2014/main" id="{6A2E39AC-AFC6-D94D-A426-09CAE3F62F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" y="1376"/>
                <a:ext cx="641" cy="896"/>
                <a:chOff x="0" y="0"/>
                <a:chExt cx="640" cy="896"/>
              </a:xfrm>
            </p:grpSpPr>
            <p:grpSp>
              <p:nvGrpSpPr>
                <p:cNvPr id="238" name="Group 35">
                  <a:extLst>
                    <a:ext uri="{FF2B5EF4-FFF2-40B4-BE49-F238E27FC236}">
                      <a16:creationId xmlns:a16="http://schemas.microsoft.com/office/drawing/2014/main" id="{76C8F2A5-6AB4-EB43-9629-EB6EE58525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248"/>
                  <a:ext cx="640" cy="648"/>
                  <a:chOff x="0" y="0"/>
                  <a:chExt cx="640" cy="648"/>
                </a:xfrm>
              </p:grpSpPr>
              <p:sp>
                <p:nvSpPr>
                  <p:cNvPr id="240" name="Oval 36">
                    <a:extLst>
                      <a:ext uri="{FF2B5EF4-FFF2-40B4-BE49-F238E27FC236}">
                        <a16:creationId xmlns:a16="http://schemas.microsoft.com/office/drawing/2014/main" id="{3B535C34-E332-A44D-9D4A-7E64DD6209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48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1" name="Rectangle 37">
                    <a:extLst>
                      <a:ext uri="{FF2B5EF4-FFF2-40B4-BE49-F238E27FC236}">
                        <a16:creationId xmlns:a16="http://schemas.microsoft.com/office/drawing/2014/main" id="{E44E52E3-86D9-FD4E-A336-8A5992210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104"/>
                    <a:ext cx="640" cy="448"/>
                  </a:xfrm>
                  <a:prstGeom prst="rect">
                    <a:avLst/>
                  </a:prstGeom>
                  <a:solidFill>
                    <a:schemeClr val="accent1">
                      <a:alpha val="7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>
                            <a:alpha val="70000"/>
                          </a:schemeClr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2" name="Oval 38">
                    <a:extLst>
                      <a:ext uri="{FF2B5EF4-FFF2-40B4-BE49-F238E27FC236}">
                        <a16:creationId xmlns:a16="http://schemas.microsoft.com/office/drawing/2014/main" id="{DB7BE60F-6558-3240-945A-985C0F0EA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640" cy="168"/>
                  </a:xfrm>
                  <a:prstGeom prst="ellips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3" name="Line 39">
                    <a:extLst>
                      <a:ext uri="{FF2B5EF4-FFF2-40B4-BE49-F238E27FC236}">
                        <a16:creationId xmlns:a16="http://schemas.microsoft.com/office/drawing/2014/main" id="{9FFD3F4F-6F45-094F-B6D6-3A06017D12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4" name="Line 40">
                    <a:extLst>
                      <a:ext uri="{FF2B5EF4-FFF2-40B4-BE49-F238E27FC236}">
                        <a16:creationId xmlns:a16="http://schemas.microsoft.com/office/drawing/2014/main" id="{84F5D64D-310A-D643-9986-B5D9214CD3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40" y="96"/>
                    <a:ext cx="0" cy="48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9" name="Line 41">
                  <a:extLst>
                    <a:ext uri="{FF2B5EF4-FFF2-40B4-BE49-F238E27FC236}">
                      <a16:creationId xmlns:a16="http://schemas.microsoft.com/office/drawing/2014/main" id="{BD35E6D6-B5BC-714F-8FC6-D1A504086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20" y="0"/>
                  <a:ext cx="0" cy="320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  <p:sp>
          <p:nvSpPr>
            <p:cNvPr id="230" name="Rectangle 42">
              <a:extLst>
                <a:ext uri="{FF2B5EF4-FFF2-40B4-BE49-F238E27FC236}">
                  <a16:creationId xmlns:a16="http://schemas.microsoft.com/office/drawing/2014/main" id="{A735CDC4-7917-CB48-A47E-2656946A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02250"/>
              <a:ext cx="2057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600" dirty="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Model</a:t>
              </a:r>
            </a:p>
            <a:p>
              <a:endParaRPr lang="en-US" sz="3600" dirty="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  <p:sp>
          <p:nvSpPr>
            <p:cNvPr id="231" name="Rectangle 43">
              <a:extLst>
                <a:ext uri="{FF2B5EF4-FFF2-40B4-BE49-F238E27FC236}">
                  <a16:creationId xmlns:a16="http://schemas.microsoft.com/office/drawing/2014/main" id="{58688697-76A0-954D-A52A-1B30BB4E4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875" y="7410450"/>
              <a:ext cx="1000125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>
                  <a:solidFill>
                    <a:schemeClr val="tx1"/>
                  </a:solidFill>
                  <a:ea typeface="ＭＳ Ｐゴシック" charset="0"/>
                  <a:cs typeface="Gill Sans" charset="0"/>
                </a:rPr>
                <a:t>Data</a:t>
              </a:r>
            </a:p>
            <a:p>
              <a:endParaRPr lang="en-US" sz="3600">
                <a:solidFill>
                  <a:schemeClr val="tx1"/>
                </a:solidFill>
                <a:ea typeface="ＭＳ Ｐゴシック" charset="0"/>
                <a:cs typeface="Gill San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>
                <a:extLst>
                  <a:ext uri="{FF2B5EF4-FFF2-40B4-BE49-F238E27FC236}">
                    <a16:creationId xmlns:a16="http://schemas.microsoft.com/office/drawing/2014/main" id="{22883CED-83CD-4A4A-831C-9C136D56B906}"/>
                  </a:ext>
                </a:extLst>
              </p:cNvPr>
              <p:cNvSpPr txBox="1"/>
              <p:nvPr/>
            </p:nvSpPr>
            <p:spPr>
              <a:xfrm>
                <a:off x="1077267" y="442186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28" name="Equation">
                <a:extLst>
                  <a:ext uri="{FF2B5EF4-FFF2-40B4-BE49-F238E27FC236}">
                    <a16:creationId xmlns:a16="http://schemas.microsoft.com/office/drawing/2014/main" id="{22883CED-83CD-4A4A-831C-9C136D56B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67" y="4421868"/>
                <a:ext cx="762988" cy="43088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Equation">
                <a:extLst>
                  <a:ext uri="{FF2B5EF4-FFF2-40B4-BE49-F238E27FC236}">
                    <a16:creationId xmlns:a16="http://schemas.microsoft.com/office/drawing/2014/main" id="{EED070D7-5989-554E-A127-F3F45B921E32}"/>
                  </a:ext>
                </a:extLst>
              </p:cNvPr>
              <p:cNvSpPr txBox="1"/>
              <p:nvPr/>
            </p:nvSpPr>
            <p:spPr>
              <a:xfrm>
                <a:off x="8300666" y="1944089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0" name="Equation">
                <a:extLst>
                  <a:ext uri="{FF2B5EF4-FFF2-40B4-BE49-F238E27FC236}">
                    <a16:creationId xmlns:a16="http://schemas.microsoft.com/office/drawing/2014/main" id="{EED070D7-5989-554E-A127-F3F45B92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666" y="1944089"/>
                <a:ext cx="762988" cy="430887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5143542-C1EA-4548-9B38-8CF0382A9AA0}"/>
              </a:ext>
            </a:extLst>
          </p:cNvPr>
          <p:cNvCxnSpPr>
            <a:cxnSpLocks/>
          </p:cNvCxnSpPr>
          <p:nvPr/>
        </p:nvCxnSpPr>
        <p:spPr>
          <a:xfrm flipV="1">
            <a:off x="3065231" y="2665105"/>
            <a:ext cx="872736" cy="1171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Equation">
                <a:extLst>
                  <a:ext uri="{FF2B5EF4-FFF2-40B4-BE49-F238E27FC236}">
                    <a16:creationId xmlns:a16="http://schemas.microsoft.com/office/drawing/2014/main" id="{319736D1-936C-F740-8D87-8F98E0B8CF50}"/>
                  </a:ext>
                </a:extLst>
              </p:cNvPr>
              <p:cNvSpPr txBox="1"/>
              <p:nvPr/>
            </p:nvSpPr>
            <p:spPr>
              <a:xfrm>
                <a:off x="2765741" y="2893883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1" name="Equation">
                <a:extLst>
                  <a:ext uri="{FF2B5EF4-FFF2-40B4-BE49-F238E27FC236}">
                    <a16:creationId xmlns:a16="http://schemas.microsoft.com/office/drawing/2014/main" id="{319736D1-936C-F740-8D87-8F98E0B8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41" y="2893883"/>
                <a:ext cx="762988" cy="43088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Equation">
                <a:extLst>
                  <a:ext uri="{FF2B5EF4-FFF2-40B4-BE49-F238E27FC236}">
                    <a16:creationId xmlns:a16="http://schemas.microsoft.com/office/drawing/2014/main" id="{988F2079-92C4-4344-A2AE-D8ACA4BD8B32}"/>
                  </a:ext>
                </a:extLst>
              </p:cNvPr>
              <p:cNvSpPr txBox="1"/>
              <p:nvPr/>
            </p:nvSpPr>
            <p:spPr>
              <a:xfrm>
                <a:off x="8484445" y="1957010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2" name="Equation">
                <a:extLst>
                  <a:ext uri="{FF2B5EF4-FFF2-40B4-BE49-F238E27FC236}">
                    <a16:creationId xmlns:a16="http://schemas.microsoft.com/office/drawing/2014/main" id="{988F2079-92C4-4344-A2AE-D8ACA4BD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445" y="1957010"/>
                <a:ext cx="762988" cy="430887"/>
              </a:xfrm>
              <a:prstGeom prst="rect">
                <a:avLst/>
              </a:prstGeom>
              <a:blipFill>
                <a:blip r:embed="rId8"/>
                <a:stretch>
                  <a:fillRect l="-8197" r="-1639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A814F13F-B679-5E42-98FA-7D46BB26BCF9}"/>
              </a:ext>
            </a:extLst>
          </p:cNvPr>
          <p:cNvCxnSpPr>
            <a:cxnSpLocks/>
          </p:cNvCxnSpPr>
          <p:nvPr/>
        </p:nvCxnSpPr>
        <p:spPr>
          <a:xfrm flipH="1">
            <a:off x="3597380" y="2594455"/>
            <a:ext cx="868809" cy="114692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Equation">
                <a:extLst>
                  <a:ext uri="{FF2B5EF4-FFF2-40B4-BE49-F238E27FC236}">
                    <a16:creationId xmlns:a16="http://schemas.microsoft.com/office/drawing/2014/main" id="{EC3E5681-8DA6-CD4E-8C84-96EAFB6B0238}"/>
                  </a:ext>
                </a:extLst>
              </p:cNvPr>
              <p:cNvSpPr txBox="1"/>
              <p:nvPr/>
            </p:nvSpPr>
            <p:spPr>
              <a:xfrm>
                <a:off x="4069152" y="3070134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4" name="Equation">
                <a:extLst>
                  <a:ext uri="{FF2B5EF4-FFF2-40B4-BE49-F238E27FC236}">
                    <a16:creationId xmlns:a16="http://schemas.microsoft.com/office/drawing/2014/main" id="{EC3E5681-8DA6-CD4E-8C84-96EAFB6B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52" y="3070134"/>
                <a:ext cx="762988" cy="430887"/>
              </a:xfrm>
              <a:prstGeom prst="rect">
                <a:avLst/>
              </a:prstGeom>
              <a:blipFill>
                <a:blip r:embed="rId9"/>
                <a:stretch>
                  <a:fillRect l="-8197" r="-3279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Equation">
                <a:extLst>
                  <a:ext uri="{FF2B5EF4-FFF2-40B4-BE49-F238E27FC236}">
                    <a16:creationId xmlns:a16="http://schemas.microsoft.com/office/drawing/2014/main" id="{56E70FE0-5A90-C544-ACC9-6BFEA0B0596C}"/>
                  </a:ext>
                </a:extLst>
              </p:cNvPr>
              <p:cNvSpPr txBox="1"/>
              <p:nvPr/>
            </p:nvSpPr>
            <p:spPr>
              <a:xfrm>
                <a:off x="1084812" y="4415642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5" name="Equation">
                <a:extLst>
                  <a:ext uri="{FF2B5EF4-FFF2-40B4-BE49-F238E27FC236}">
                    <a16:creationId xmlns:a16="http://schemas.microsoft.com/office/drawing/2014/main" id="{56E70FE0-5A90-C544-ACC9-6BFEA0B0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12" y="4415642"/>
                <a:ext cx="762988" cy="430887"/>
              </a:xfrm>
              <a:prstGeom prst="rect">
                <a:avLst/>
              </a:prstGeom>
              <a:blipFill>
                <a:blip r:embed="rId10"/>
                <a:stretch>
                  <a:fillRect l="-8197" r="-1639" b="-882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E80B4E1-0371-4045-AF9E-7FB3B9B44E0F}"/>
              </a:ext>
            </a:extLst>
          </p:cNvPr>
          <p:cNvCxnSpPr>
            <a:cxnSpLocks/>
          </p:cNvCxnSpPr>
          <p:nvPr/>
        </p:nvCxnSpPr>
        <p:spPr>
          <a:xfrm flipH="1" flipV="1">
            <a:off x="6526916" y="2635791"/>
            <a:ext cx="941256" cy="10614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Equation">
                <a:extLst>
                  <a:ext uri="{FF2B5EF4-FFF2-40B4-BE49-F238E27FC236}">
                    <a16:creationId xmlns:a16="http://schemas.microsoft.com/office/drawing/2014/main" id="{AE7BA0E5-9852-4B40-B364-158D96CED696}"/>
                  </a:ext>
                </a:extLst>
              </p:cNvPr>
              <p:cNvSpPr txBox="1"/>
              <p:nvPr/>
            </p:nvSpPr>
            <p:spPr>
              <a:xfrm>
                <a:off x="7031817" y="2838785"/>
                <a:ext cx="762988" cy="4337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7" name="Equation">
                <a:extLst>
                  <a:ext uri="{FF2B5EF4-FFF2-40B4-BE49-F238E27FC236}">
                    <a16:creationId xmlns:a16="http://schemas.microsoft.com/office/drawing/2014/main" id="{AE7BA0E5-9852-4B40-B364-158D96CED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817" y="2838785"/>
                <a:ext cx="762988" cy="433708"/>
              </a:xfrm>
              <a:prstGeom prst="rect">
                <a:avLst/>
              </a:prstGeom>
              <a:blipFill>
                <a:blip r:embed="rId11"/>
                <a:stretch>
                  <a:fillRect b="-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Equation">
                <a:extLst>
                  <a:ext uri="{FF2B5EF4-FFF2-40B4-BE49-F238E27FC236}">
                    <a16:creationId xmlns:a16="http://schemas.microsoft.com/office/drawing/2014/main" id="{B0EABBDC-2C77-A343-871E-DE2A54D055A7}"/>
                  </a:ext>
                </a:extLst>
              </p:cNvPr>
              <p:cNvSpPr txBox="1"/>
              <p:nvPr/>
            </p:nvSpPr>
            <p:spPr>
              <a:xfrm>
                <a:off x="8477881" y="2008250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8" name="Equation">
                <a:extLst>
                  <a:ext uri="{FF2B5EF4-FFF2-40B4-BE49-F238E27FC236}">
                    <a16:creationId xmlns:a16="http://schemas.microsoft.com/office/drawing/2014/main" id="{B0EABBDC-2C77-A343-871E-DE2A54D0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881" y="2008250"/>
                <a:ext cx="762988" cy="430887"/>
              </a:xfrm>
              <a:prstGeom prst="rect">
                <a:avLst/>
              </a:prstGeom>
              <a:blipFill>
                <a:blip r:embed="rId12"/>
                <a:stretch>
                  <a:fillRect l="-9836" r="-1639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D56DE29-102F-E240-82D9-CC3A6EBA6905}"/>
              </a:ext>
            </a:extLst>
          </p:cNvPr>
          <p:cNvCxnSpPr>
            <a:cxnSpLocks/>
          </p:cNvCxnSpPr>
          <p:nvPr/>
        </p:nvCxnSpPr>
        <p:spPr>
          <a:xfrm>
            <a:off x="6043614" y="2597966"/>
            <a:ext cx="829142" cy="974403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Equation">
                <a:extLst>
                  <a:ext uri="{FF2B5EF4-FFF2-40B4-BE49-F238E27FC236}">
                    <a16:creationId xmlns:a16="http://schemas.microsoft.com/office/drawing/2014/main" id="{5BEB3441-FD59-C54B-97E0-4D861E9214C7}"/>
                  </a:ext>
                </a:extLst>
              </p:cNvPr>
              <p:cNvSpPr txBox="1"/>
              <p:nvPr/>
            </p:nvSpPr>
            <p:spPr>
              <a:xfrm>
                <a:off x="5878035" y="2991227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3" name="Equation">
                <a:extLst>
                  <a:ext uri="{FF2B5EF4-FFF2-40B4-BE49-F238E27FC236}">
                    <a16:creationId xmlns:a16="http://schemas.microsoft.com/office/drawing/2014/main" id="{5BEB3441-FD59-C54B-97E0-4D861E92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035" y="2991227"/>
                <a:ext cx="762988" cy="430887"/>
              </a:xfrm>
              <a:prstGeom prst="rect">
                <a:avLst/>
              </a:prstGeom>
              <a:blipFill>
                <a:blip r:embed="rId13"/>
                <a:stretch>
                  <a:fillRect l="-9836" r="-1639"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Equation">
                <a:extLst>
                  <a:ext uri="{FF2B5EF4-FFF2-40B4-BE49-F238E27FC236}">
                    <a16:creationId xmlns:a16="http://schemas.microsoft.com/office/drawing/2014/main" id="{D20F5A52-5FE7-B244-A155-0A2CDD4E710E}"/>
                  </a:ext>
                </a:extLst>
              </p:cNvPr>
              <p:cNvSpPr txBox="1"/>
              <p:nvPr/>
            </p:nvSpPr>
            <p:spPr>
              <a:xfrm>
                <a:off x="4895884" y="4303658"/>
                <a:ext cx="762988" cy="4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4" name="Equation">
                <a:extLst>
                  <a:ext uri="{FF2B5EF4-FFF2-40B4-BE49-F238E27FC236}">
                    <a16:creationId xmlns:a16="http://schemas.microsoft.com/office/drawing/2014/main" id="{D20F5A52-5FE7-B244-A155-0A2CDD4E7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84" y="4303658"/>
                <a:ext cx="762988" cy="430887"/>
              </a:xfrm>
              <a:prstGeom prst="rect">
                <a:avLst/>
              </a:prstGeom>
              <a:blipFill>
                <a:blip r:embed="rId14"/>
                <a:stretch>
                  <a:fillRect l="-9836" r="-1639" b="-1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AB2A5DB-6A7E-E143-8F93-A3684E4F024C}"/>
              </a:ext>
            </a:extLst>
          </p:cNvPr>
          <p:cNvCxnSpPr>
            <a:cxnSpLocks/>
          </p:cNvCxnSpPr>
          <p:nvPr/>
        </p:nvCxnSpPr>
        <p:spPr>
          <a:xfrm flipH="1" flipV="1">
            <a:off x="8439772" y="2503676"/>
            <a:ext cx="2646915" cy="1126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>
                <a:extLst>
                  <a:ext uri="{FF2B5EF4-FFF2-40B4-BE49-F238E27FC236}">
                    <a16:creationId xmlns:a16="http://schemas.microsoft.com/office/drawing/2014/main" id="{CE9CC342-B40B-9243-9B30-76B908FCD89D}"/>
                  </a:ext>
                </a:extLst>
              </p:cNvPr>
              <p:cNvSpPr txBox="1"/>
              <p:nvPr/>
            </p:nvSpPr>
            <p:spPr>
              <a:xfrm>
                <a:off x="10193483" y="2752088"/>
                <a:ext cx="762988" cy="43588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6" name="Equation">
                <a:extLst>
                  <a:ext uri="{FF2B5EF4-FFF2-40B4-BE49-F238E27FC236}">
                    <a16:creationId xmlns:a16="http://schemas.microsoft.com/office/drawing/2014/main" id="{CE9CC342-B40B-9243-9B30-76B908FCD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483" y="2752088"/>
                <a:ext cx="762988" cy="435889"/>
              </a:xfrm>
              <a:prstGeom prst="rect">
                <a:avLst/>
              </a:prstGeom>
              <a:blipFill>
                <a:blip r:embed="rId15"/>
                <a:stretch>
                  <a:fillRect b="-2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28" grpId="0" animBg="1"/>
      <p:bldP spid="310" grpId="0" animBg="1"/>
      <p:bldP spid="161" grpId="0" animBg="1"/>
      <p:bldP spid="161" grpId="1" animBg="1"/>
      <p:bldP spid="162" grpId="0" animBg="1"/>
      <p:bldP spid="162" grpId="1" animBg="1"/>
      <p:bldP spid="164" grpId="0" animBg="1"/>
      <p:bldP spid="164" grpId="1" animBg="1"/>
      <p:bldP spid="165" grpId="0" animBg="1"/>
      <p:bldP spid="167" grpId="0" animBg="1"/>
      <p:bldP spid="167" grpId="1" animBg="1"/>
      <p:bldP spid="168" grpId="0" animBg="1"/>
      <p:bldP spid="173" grpId="0" animBg="1"/>
      <p:bldP spid="173" grpId="1" animBg="1"/>
      <p:bldP spid="174" grpId="0" animBg="1"/>
      <p:bldP spid="17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synchronous sche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Asynchronous scheme</a:t>
            </a:r>
          </a:p>
        </p:txBody>
      </p:sp>
      <p:sp>
        <p:nvSpPr>
          <p:cNvPr id="330" name="source: “TensorFlow: Large-Scale Machine Learning on Heterogeneous Distributed Systems”"/>
          <p:cNvSpPr txBox="1"/>
          <p:nvPr/>
        </p:nvSpPr>
        <p:spPr>
          <a:xfrm>
            <a:off x="2275969" y="5821484"/>
            <a:ext cx="60552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source: “TensorFlow: Large-Scale Machine Learning on Heterogeneous Distributed Systems”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39" y="1876504"/>
            <a:ext cx="8065723" cy="34490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7E70A-F7BF-FF47-9870-AE57814279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259182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6CCD-9638-2D44-9FF3-1F6A363F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071357"/>
          </a:xfrm>
        </p:spPr>
        <p:txBody>
          <a:bodyPr/>
          <a:lstStyle/>
          <a:p>
            <a:r>
              <a:rPr lang="en-US" dirty="0"/>
              <a:t>Gradient Staleness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0D969-C44F-2D4E-9B9C-A11C4487B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1266092"/>
                <a:ext cx="10753725" cy="2518508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r>
                  <a:rPr lang="en-US" dirty="0"/>
                  <a:t>Gradients sent by workers are often based on parameters that are older than the master’s (parameter server) current parameters.</a:t>
                </a:r>
              </a:p>
              <a:p>
                <a:r>
                  <a:rPr lang="en-US" dirty="0"/>
                  <a:t>Measures of staleness: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Lag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the number of updates the master received from other workers while worker </a:t>
                </a:r>
                <a14:m>
                  <m:oMath xmlns:m="http://schemas.openxmlformats.org/officeDocument/2006/math">
                    <m:r>
                      <a:rPr lang="en-US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was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ar-AE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.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ar-A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0D969-C44F-2D4E-9B9C-A11C4487B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1266092"/>
                <a:ext cx="10753725" cy="2518508"/>
              </a:xfrm>
              <a:blipFill>
                <a:blip r:embed="rId3"/>
                <a:stretch>
                  <a:fillRect l="-1061" t="-6000" r="-118" b="-25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51EF-2E8D-9A40-AB03-933EA028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2915B-5E7C-8646-BE61-5162207AF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/>
        </p:blipFill>
        <p:spPr>
          <a:xfrm>
            <a:off x="81962" y="4703985"/>
            <a:ext cx="11608045" cy="1775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6CD465C1-BE4F-8D47-9306-33344E88A028}"/>
                  </a:ext>
                </a:extLst>
              </p:cNvPr>
              <p:cNvSpPr txBox="1"/>
              <p:nvPr/>
            </p:nvSpPr>
            <p:spPr>
              <a:xfrm>
                <a:off x="932937" y="3287384"/>
                <a:ext cx="7830990" cy="4924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)≜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𝑅𝑜𝑜𝑡𝑀𝑒𝑎𝑛𝑆𝑞𝑢𝑎𝑟𝑒𝐸𝑟𝑟𝑜𝑟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1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Equation">
                <a:extLst>
                  <a:ext uri="{FF2B5EF4-FFF2-40B4-BE49-F238E27FC236}">
                    <a16:creationId xmlns:a16="http://schemas.microsoft.com/office/drawing/2014/main" id="{6CD465C1-BE4F-8D47-9306-33344E88A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7" y="3287384"/>
                <a:ext cx="7830990" cy="492443"/>
              </a:xfrm>
              <a:prstGeom prst="rect">
                <a:avLst/>
              </a:prstGeom>
              <a:blipFill>
                <a:blip r:embed="rId5"/>
                <a:stretch>
                  <a:fillRect l="-647" r="-1294" b="-3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0426F8-4498-404F-8525-FC1D201685ED}"/>
              </a:ext>
            </a:extLst>
          </p:cNvPr>
          <p:cNvSpPr txBox="1"/>
          <p:nvPr/>
        </p:nvSpPr>
        <p:spPr>
          <a:xfrm>
            <a:off x="8149896" y="3980058"/>
            <a:ext cx="17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RMSE(hat(Y),Y) =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9A447F3-48C7-724C-BB13-46AE46AB8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419" y="3625465"/>
            <a:ext cx="2058091" cy="10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3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77B4-D9FB-4342-A3F1-DA425B05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ASGD Problem I:</a:t>
            </a:r>
            <a:br>
              <a:rPr lang="en-US" dirty="0"/>
            </a:br>
            <a:r>
              <a:rPr lang="en-US" dirty="0"/>
              <a:t>Staleness is a HUGE Scalability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BCF3-06B4-444A-A805-B065E478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656080"/>
            <a:ext cx="10753725" cy="1276691"/>
          </a:xfrm>
        </p:spPr>
        <p:txBody>
          <a:bodyPr/>
          <a:lstStyle/>
          <a:p>
            <a:r>
              <a:rPr lang="en-US" dirty="0"/>
              <a:t>Gradient staleness grows together with the number of workers,  decreasing gradient relevance, and reducing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12EE8-870D-DF48-9CC2-AEB3F02E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3397B-1652-5141-91B8-A1587A6D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" y="2816684"/>
            <a:ext cx="6373635" cy="3186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36929-93FE-0B47-B090-1F46B0F9D99F}"/>
              </a:ext>
            </a:extLst>
          </p:cNvPr>
          <p:cNvSpPr txBox="1"/>
          <p:nvPr/>
        </p:nvSpPr>
        <p:spPr>
          <a:xfrm>
            <a:off x="7492191" y="2569845"/>
            <a:ext cx="369197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Average Lag      = #workers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6AA7A0-073E-A146-B34E-9103D3EF4C8C}"/>
                  </a:ext>
                </a:extLst>
              </p:cNvPr>
              <p:cNvSpPr/>
              <p:nvPr/>
            </p:nvSpPr>
            <p:spPr>
              <a:xfrm flipH="1">
                <a:off x="8994558" y="2621699"/>
                <a:ext cx="439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76AA7A0-073E-A146-B34E-9103D3EF4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94558" y="2621699"/>
                <a:ext cx="439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52D0F1C-C791-CE4C-93B2-F6636883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807" y="316402"/>
            <a:ext cx="1473200" cy="138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4541B-5A15-AA46-AFC8-7F3B0C464744}"/>
              </a:ext>
            </a:extLst>
          </p:cNvPr>
          <p:cNvSpPr txBox="1"/>
          <p:nvPr/>
        </p:nvSpPr>
        <p:spPr>
          <a:xfrm>
            <a:off x="182353" y="5924600"/>
            <a:ext cx="300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Running-time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quation">
                <a:extLst>
                  <a:ext uri="{FF2B5EF4-FFF2-40B4-BE49-F238E27FC236}">
                    <a16:creationId xmlns:a16="http://schemas.microsoft.com/office/drawing/2014/main" id="{CD34F8F0-FFB3-1C43-B01F-29D2BD82CEF7}"/>
                  </a:ext>
                </a:extLst>
              </p:cNvPr>
              <p:cNvSpPr txBox="1"/>
              <p:nvPr/>
            </p:nvSpPr>
            <p:spPr>
              <a:xfrm>
                <a:off x="7096122" y="3239478"/>
                <a:ext cx="4681666" cy="492443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𝐺𝑎𝑝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)≜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𝑅𝑀𝑆𝐸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1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Equation">
                <a:extLst>
                  <a:ext uri="{FF2B5EF4-FFF2-40B4-BE49-F238E27FC236}">
                    <a16:creationId xmlns:a16="http://schemas.microsoft.com/office/drawing/2014/main" id="{CD34F8F0-FFB3-1C43-B01F-29D2BD82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2" y="3239478"/>
                <a:ext cx="4681666" cy="492443"/>
              </a:xfrm>
              <a:prstGeom prst="rect">
                <a:avLst/>
              </a:prstGeom>
              <a:blipFill>
                <a:blip r:embed="rId6"/>
                <a:stretch>
                  <a:fillRect l="-1344" r="-2151" b="-25581"/>
                </a:stretch>
              </a:blipFill>
              <a:ln w="381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C0CD09C-8393-404A-B65E-A8BF94826580}"/>
              </a:ext>
            </a:extLst>
          </p:cNvPr>
          <p:cNvSpPr txBox="1"/>
          <p:nvPr/>
        </p:nvSpPr>
        <p:spPr>
          <a:xfrm>
            <a:off x="1481142" y="3896522"/>
            <a:ext cx="1001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07DE8-3186-374C-8D16-C0F5956712B8}"/>
              </a:ext>
            </a:extLst>
          </p:cNvPr>
          <p:cNvSpPr txBox="1"/>
          <p:nvPr/>
        </p:nvSpPr>
        <p:spPr>
          <a:xfrm>
            <a:off x="3187086" y="5009127"/>
            <a:ext cx="91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Exploitation</a:t>
            </a:r>
            <a:endParaRPr lang="en-US" sz="11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6814E-3A97-2A4C-BBCF-906E6D1E6811}"/>
              </a:ext>
            </a:extLst>
          </p:cNvPr>
          <p:cNvCxnSpPr>
            <a:cxnSpLocks/>
          </p:cNvCxnSpPr>
          <p:nvPr/>
        </p:nvCxnSpPr>
        <p:spPr>
          <a:xfrm flipV="1">
            <a:off x="3645449" y="4595444"/>
            <a:ext cx="0" cy="345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C8B78E2-DC3C-1E4D-A06C-51841DC19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61" y="3880956"/>
            <a:ext cx="2768162" cy="27387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4FF736-140D-CF4C-A84F-28DE54D097D4}"/>
              </a:ext>
            </a:extLst>
          </p:cNvPr>
          <p:cNvSpPr txBox="1"/>
          <p:nvPr/>
        </p:nvSpPr>
        <p:spPr>
          <a:xfrm>
            <a:off x="6041271" y="5647602"/>
            <a:ext cx="2379306" cy="1015663"/>
          </a:xfrm>
          <a:prstGeom prst="rect">
            <a:avLst/>
          </a:prstGeom>
          <a:solidFill>
            <a:srgbClr val="FFFF00"/>
          </a:solidFill>
          <a:ln w="76200" cmpd="tri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Because of Staleness </a:t>
            </a:r>
          </a:p>
          <a:p>
            <a:r>
              <a:rPr lang="en-US" sz="2000" b="1" dirty="0"/>
              <a:t>ASGD scalability is </a:t>
            </a:r>
          </a:p>
          <a:p>
            <a:r>
              <a:rPr lang="en-US" sz="2000" b="1" dirty="0"/>
              <a:t>less than 10 workers</a:t>
            </a:r>
          </a:p>
        </p:txBody>
      </p:sp>
    </p:spTree>
    <p:extLst>
      <p:ext uri="{BB962C8B-B14F-4D97-AF65-F5344CB8AC3E}">
        <p14:creationId xmlns:p14="http://schemas.microsoft.com/office/powerpoint/2010/main" val="31539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/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Momentum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49241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4571-254A-DE4B-BCC7-0843D2C4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9EA6F8-6AA1-E844-8C59-5C8F85D8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656080"/>
            <a:ext cx="10753725" cy="2090730"/>
          </a:xfrm>
        </p:spPr>
        <p:txBody>
          <a:bodyPr/>
          <a:lstStyle/>
          <a:p>
            <a:r>
              <a:rPr lang="en-US" dirty="0"/>
              <a:t>Momentum can be compared to a heavy ball rolling downhill that accumulates speed on its way towards the minima. </a:t>
            </a:r>
          </a:p>
          <a:p>
            <a:r>
              <a:rPr lang="en-US" dirty="0"/>
              <a:t>The added inertia acts both as a </a:t>
            </a:r>
            <a:r>
              <a:rPr lang="en-US" b="1" dirty="0"/>
              <a:t>smoother</a:t>
            </a:r>
            <a:r>
              <a:rPr lang="en-US" dirty="0"/>
              <a:t> and an </a:t>
            </a:r>
            <a:r>
              <a:rPr lang="en-US" b="1" dirty="0"/>
              <a:t>accelerator</a:t>
            </a:r>
            <a:r>
              <a:rPr lang="en-US" dirty="0"/>
              <a:t>, dampening oscillations and </a:t>
            </a:r>
            <a:r>
              <a:rPr lang="en-US" dirty="0" err="1"/>
              <a:t>barrelling</a:t>
            </a:r>
            <a:r>
              <a:rPr lang="en-US" dirty="0"/>
              <a:t> through ravines, small humps and local minima.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CDDC9-1C4C-6C43-8A36-D9439E37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source: “TensorFlow: Large-Scale Machine Learning on Heterogeneous Distributed Systems”">
            <a:extLst>
              <a:ext uri="{FF2B5EF4-FFF2-40B4-BE49-F238E27FC236}">
                <a16:creationId xmlns:a16="http://schemas.microsoft.com/office/drawing/2014/main" id="{8FFFA034-3F74-A34F-AFDF-104E37DE650E}"/>
              </a:ext>
            </a:extLst>
          </p:cNvPr>
          <p:cNvSpPr txBox="1"/>
          <p:nvPr/>
        </p:nvSpPr>
        <p:spPr>
          <a:xfrm>
            <a:off x="2588729" y="5777065"/>
            <a:ext cx="242951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lang="en-US" dirty="0">
                <a:cs typeface="Calibri Light" panose="020F0302020204030204" pitchFamily="34" charset="0"/>
              </a:rPr>
              <a:t>SGD without Momentum</a:t>
            </a:r>
            <a:endParaRPr dirty="0">
              <a:cs typeface="Calibri Light" panose="020F0302020204030204" pitchFamily="34" charset="0"/>
            </a:endParaRPr>
          </a:p>
        </p:txBody>
      </p:sp>
      <p:sp>
        <p:nvSpPr>
          <p:cNvPr id="12" name="source: “TensorFlow: Large-Scale Machine Learning on Heterogeneous Distributed Systems”">
            <a:extLst>
              <a:ext uri="{FF2B5EF4-FFF2-40B4-BE49-F238E27FC236}">
                <a16:creationId xmlns:a16="http://schemas.microsoft.com/office/drawing/2014/main" id="{26754F47-5058-D048-9977-91C179586396}"/>
              </a:ext>
            </a:extLst>
          </p:cNvPr>
          <p:cNvSpPr txBox="1"/>
          <p:nvPr/>
        </p:nvSpPr>
        <p:spPr>
          <a:xfrm>
            <a:off x="7047625" y="5777064"/>
            <a:ext cx="211372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cs typeface="Calibri Light" panose="020F0302020204030204" pitchFamily="34" charset="0"/>
              </a:rPr>
              <a:t>SGD with Momentum</a:t>
            </a:r>
            <a:endParaRPr dirty="0">
              <a:cs typeface="Calibri Light" panose="020F03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4933C4-1F5C-0148-93FF-2511EACF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3" y="3887065"/>
            <a:ext cx="4453447" cy="189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391DA8-BFE6-054A-8C9E-269F9F62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91" y="3885902"/>
            <a:ext cx="4456189" cy="1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16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37CD-2086-9543-B0F1-6499302A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14E5C-731D-A046-A00C-032A6FCBB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1656080"/>
                <a:ext cx="10753725" cy="1645920"/>
              </a:xfrm>
            </p:spPr>
            <p:txBody>
              <a:bodyPr/>
              <a:lstStyle/>
              <a:p>
                <a:r>
                  <a:rPr lang="en-US" dirty="0"/>
                  <a:t>Momentum means that a fraction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dirty="0"/>
                  <a:t>momentum coefficient) of the previous update is added to the current update. Hence, repeated updates in a particular direction compound; build up momentum, moving faster and faster in that direction.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14E5C-731D-A046-A00C-032A6FCBB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1656080"/>
                <a:ext cx="10753725" cy="1645920"/>
              </a:xfrm>
              <a:blipFill>
                <a:blip r:embed="rId3"/>
                <a:stretch>
                  <a:fillRect l="-943" t="-6870" r="-1769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DE79-5762-6148-B767-F8F1CCCE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7C07454E-2B53-C745-878E-010EC53F83F7}"/>
                  </a:ext>
                </a:extLst>
              </p:cNvPr>
              <p:cNvSpPr txBox="1"/>
              <p:nvPr/>
            </p:nvSpPr>
            <p:spPr>
              <a:xfrm>
                <a:off x="3431520" y="3586099"/>
                <a:ext cx="5224187" cy="23544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5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1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5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5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5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5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5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51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1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5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7C07454E-2B53-C745-878E-010EC53F8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20" y="3586099"/>
                <a:ext cx="5224187" cy="2354491"/>
              </a:xfrm>
              <a:prstGeom prst="rect">
                <a:avLst/>
              </a:prstGeom>
              <a:blipFill>
                <a:blip r:embed="rId4"/>
                <a:stretch>
                  <a:fillRect l="-1211" t="-2139" b="-64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C3C588-D801-AD48-83B6-A2FA99246425}"/>
              </a:ext>
            </a:extLst>
          </p:cNvPr>
          <p:cNvSpPr txBox="1"/>
          <p:nvPr/>
        </p:nvSpPr>
        <p:spPr>
          <a:xfrm>
            <a:off x="10039350" y="4629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3F3BB4-4A6B-B245-99F7-D2937C5A08C3}"/>
                  </a:ext>
                </a:extLst>
              </p:cNvPr>
              <p:cNvSpPr txBox="1"/>
              <p:nvPr/>
            </p:nvSpPr>
            <p:spPr>
              <a:xfrm>
                <a:off x="9103014" y="4678700"/>
                <a:ext cx="20574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L" sz="2800" dirty="0"/>
                  <a:t> usually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3F3BB4-4A6B-B245-99F7-D2937C5A0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014" y="4678700"/>
                <a:ext cx="2057402" cy="523220"/>
              </a:xfrm>
              <a:prstGeom prst="rect">
                <a:avLst/>
              </a:prstGeom>
              <a:blipFill>
                <a:blip r:embed="rId5"/>
                <a:stretch>
                  <a:fillRect l="-1227" t="-9302" r="-1840" b="-279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34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9206-4F68-4FF0-B566-E4320269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Recently…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CD0D3-BE59-3B4E-B2EB-D414B9028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5" y="1690688"/>
            <a:ext cx="8041542" cy="2308785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26040ED-8297-3D41-957D-B64E1809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7" y="3405541"/>
            <a:ext cx="5861050" cy="35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9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20C5-9EEC-4349-B39B-6AEEA71F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505"/>
            <a:ext cx="7583209" cy="1658198"/>
          </a:xfrm>
        </p:spPr>
        <p:txBody>
          <a:bodyPr>
            <a:noAutofit/>
          </a:bodyPr>
          <a:lstStyle/>
          <a:p>
            <a:r>
              <a:rPr lang="en-US" sz="4800" dirty="0"/>
              <a:t>Momentum is Important!!!</a:t>
            </a:r>
            <a:br>
              <a:rPr lang="en-US" sz="2800" dirty="0"/>
            </a:br>
            <a:r>
              <a:rPr lang="en-US" sz="2800" dirty="0"/>
              <a:t>Convergence for CIFAR100/</a:t>
            </a:r>
            <a:r>
              <a:rPr lang="en-US" sz="2800" dirty="0" err="1"/>
              <a:t>WideResnet</a:t>
            </a:r>
            <a:r>
              <a:rPr lang="en-US" sz="2800" dirty="0"/>
              <a:t> with 8 Workers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DEE34-D553-A24E-93F2-70EBF75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5B6F0-73FB-1E4C-9674-04A3402C8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1634065"/>
            <a:ext cx="6671733" cy="458681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F0ECF8C-4430-5B49-9E4C-153A3774A3BD}"/>
              </a:ext>
            </a:extLst>
          </p:cNvPr>
          <p:cNvSpPr/>
          <p:nvPr/>
        </p:nvSpPr>
        <p:spPr>
          <a:xfrm>
            <a:off x="3696511" y="4727644"/>
            <a:ext cx="953310" cy="71984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7C99-4B7A-A544-82D0-CEA6FFA434A5}"/>
              </a:ext>
            </a:extLst>
          </p:cNvPr>
          <p:cNvSpPr txBox="1"/>
          <p:nvPr/>
        </p:nvSpPr>
        <p:spPr>
          <a:xfrm>
            <a:off x="533288" y="6059432"/>
            <a:ext cx="300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Running -time diagram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6C2F-5B47-0847-A84E-A1A1FF0E411B}"/>
              </a:ext>
            </a:extLst>
          </p:cNvPr>
          <p:cNvSpPr/>
          <p:nvPr/>
        </p:nvSpPr>
        <p:spPr>
          <a:xfrm>
            <a:off x="4192438" y="1634065"/>
            <a:ext cx="1414732" cy="4962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DB3F1-F93A-9A45-96DD-744D58947B64}"/>
              </a:ext>
            </a:extLst>
          </p:cNvPr>
          <p:cNvSpPr txBox="1"/>
          <p:nvPr/>
        </p:nvSpPr>
        <p:spPr>
          <a:xfrm>
            <a:off x="5585085" y="1742863"/>
            <a:ext cx="207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 momentum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13728-FB29-AC44-ABD2-E9E9FD816C91}"/>
              </a:ext>
            </a:extLst>
          </p:cNvPr>
          <p:cNvSpPr txBox="1"/>
          <p:nvPr/>
        </p:nvSpPr>
        <p:spPr>
          <a:xfrm>
            <a:off x="1188066" y="1945690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CE5E2-D90D-4D4B-A313-A001F3CC0C1B}"/>
              </a:ext>
            </a:extLst>
          </p:cNvPr>
          <p:cNvSpPr txBox="1"/>
          <p:nvPr/>
        </p:nvSpPr>
        <p:spPr>
          <a:xfrm>
            <a:off x="2701777" y="3389866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21B2B-9972-5741-8351-B436CAC68BF4}"/>
              </a:ext>
            </a:extLst>
          </p:cNvPr>
          <p:cNvSpPr txBox="1"/>
          <p:nvPr/>
        </p:nvSpPr>
        <p:spPr>
          <a:xfrm>
            <a:off x="4649821" y="4415888"/>
            <a:ext cx="123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3C572-BA51-FD4B-863A-E80EC81E4CB0}"/>
              </a:ext>
            </a:extLst>
          </p:cNvPr>
          <p:cNvSpPr txBox="1"/>
          <p:nvPr/>
        </p:nvSpPr>
        <p:spPr>
          <a:xfrm>
            <a:off x="2060832" y="1489264"/>
            <a:ext cx="12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5FC2D-21A7-8942-87FF-982D02F86E6B}"/>
              </a:ext>
            </a:extLst>
          </p:cNvPr>
          <p:cNvSpPr txBox="1"/>
          <p:nvPr/>
        </p:nvSpPr>
        <p:spPr>
          <a:xfrm>
            <a:off x="3622164" y="2948134"/>
            <a:ext cx="12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45FB40-0797-9C4F-A107-4F374BA6E48B}"/>
              </a:ext>
            </a:extLst>
          </p:cNvPr>
          <p:cNvCxnSpPr>
            <a:cxnSpLocks/>
          </p:cNvCxnSpPr>
          <p:nvPr/>
        </p:nvCxnSpPr>
        <p:spPr>
          <a:xfrm>
            <a:off x="2573643" y="1836968"/>
            <a:ext cx="0" cy="550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4EE38D-772F-2846-B42C-9136E5525971}"/>
              </a:ext>
            </a:extLst>
          </p:cNvPr>
          <p:cNvCxnSpPr>
            <a:cxnSpLocks/>
          </p:cNvCxnSpPr>
          <p:nvPr/>
        </p:nvCxnSpPr>
        <p:spPr>
          <a:xfrm>
            <a:off x="4161264" y="3377019"/>
            <a:ext cx="0" cy="5504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68658D68-1E7A-F240-88E7-002591D6B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10" y="292608"/>
            <a:ext cx="4311088" cy="6907012"/>
          </a:xfr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281CEA-CD19-0947-B7CB-826190D07D2A}"/>
              </a:ext>
            </a:extLst>
          </p:cNvPr>
          <p:cNvCxnSpPr/>
          <p:nvPr/>
        </p:nvCxnSpPr>
        <p:spPr>
          <a:xfrm flipV="1">
            <a:off x="4889399" y="3759198"/>
            <a:ext cx="3576515" cy="1026022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5EDA4F-ECC1-F243-AEB1-4168F70A1881}"/>
              </a:ext>
            </a:extLst>
          </p:cNvPr>
          <p:cNvCxnSpPr>
            <a:cxnSpLocks/>
          </p:cNvCxnSpPr>
          <p:nvPr/>
        </p:nvCxnSpPr>
        <p:spPr>
          <a:xfrm>
            <a:off x="4786750" y="5398037"/>
            <a:ext cx="4407298" cy="318914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478B487-E81C-A640-92AC-168E7550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7" y="1852933"/>
            <a:ext cx="10753725" cy="403619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Accuracy: ASGD with Momentum</a:t>
            </a:r>
          </a:p>
          <a:p>
            <a:r>
              <a:rPr lang="en-US" sz="1800" dirty="0"/>
              <a:t>Bold lines show the mean over the 5 different runs. </a:t>
            </a:r>
          </a:p>
          <a:p>
            <a:r>
              <a:rPr lang="en-US" sz="1800" dirty="0"/>
              <a:t>Transparent bands show the standard deviation.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BA3F07F-7C3A-9D4A-8EC9-30AE4CC3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8" y="3038410"/>
            <a:ext cx="10596552" cy="3624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28DF-8903-9841-99D7-A6BA6E1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17D1B56-69F6-3443-B4FD-2D299640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0070C0"/>
                </a:solidFill>
              </a:rPr>
              <a:t>ASGD Problem II:</a:t>
            </a:r>
            <a:br>
              <a:rPr lang="en-US" dirty="0"/>
            </a:br>
            <a:r>
              <a:rPr lang="en-US" dirty="0"/>
              <a:t>Momentum is a HUGE challenge for ASGD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E511E90-2127-D143-917D-C57F59F11427}"/>
              </a:ext>
            </a:extLst>
          </p:cNvPr>
          <p:cNvSpPr/>
          <p:nvPr/>
        </p:nvSpPr>
        <p:spPr>
          <a:xfrm rot="10800000" flipH="1">
            <a:off x="3022169" y="5359394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B1B5AC0-40F4-E84C-94CF-008D60692183}"/>
              </a:ext>
            </a:extLst>
          </p:cNvPr>
          <p:cNvSpPr/>
          <p:nvPr/>
        </p:nvSpPr>
        <p:spPr>
          <a:xfrm rot="10800000" flipH="1">
            <a:off x="6523091" y="5419482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AD85E36-6675-3B46-87A7-0CE8B4B49339}"/>
              </a:ext>
            </a:extLst>
          </p:cNvPr>
          <p:cNvSpPr/>
          <p:nvPr/>
        </p:nvSpPr>
        <p:spPr>
          <a:xfrm rot="10800000" flipH="1">
            <a:off x="9821062" y="5146690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12BF2085-020F-FA42-8D6F-C9FFF480CA3F}"/>
                  </a:ext>
                </a:extLst>
              </p:cNvPr>
              <p:cNvSpPr txBox="1"/>
              <p:nvPr/>
            </p:nvSpPr>
            <p:spPr>
              <a:xfrm>
                <a:off x="7208968" y="1686004"/>
                <a:ext cx="5224187" cy="1107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Equation">
                <a:extLst>
                  <a:ext uri="{FF2B5EF4-FFF2-40B4-BE49-F238E27FC236}">
                    <a16:creationId xmlns:a16="http://schemas.microsoft.com/office/drawing/2014/main" id="{12BF2085-020F-FA42-8D6F-C9FFF480C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968" y="1686004"/>
                <a:ext cx="5224187" cy="1107996"/>
              </a:xfrm>
              <a:prstGeom prst="rect">
                <a:avLst/>
              </a:prstGeom>
              <a:blipFill>
                <a:blip r:embed="rId4"/>
                <a:stretch>
                  <a:fillRect t="-1136" b="-6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461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6CCB-A9D6-3F49-8881-E5E57BE6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NOT</a:t>
            </a:r>
            <a:r>
              <a:rPr lang="en-US" dirty="0"/>
              <a:t> to use momentum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2C365-7DF3-CB45-8F1F-BB2A2C4D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9" name="צורה חופשית: צורה 5">
            <a:extLst>
              <a:ext uri="{FF2B5EF4-FFF2-40B4-BE49-F238E27FC236}">
                <a16:creationId xmlns:a16="http://schemas.microsoft.com/office/drawing/2014/main" id="{546F604F-A5D5-514F-A1A3-BB7A950FFCF6}"/>
              </a:ext>
            </a:extLst>
          </p:cNvPr>
          <p:cNvSpPr/>
          <p:nvPr/>
        </p:nvSpPr>
        <p:spPr>
          <a:xfrm>
            <a:off x="2149560" y="3127804"/>
            <a:ext cx="7524107" cy="3062067"/>
          </a:xfrm>
          <a:custGeom>
            <a:avLst/>
            <a:gdLst>
              <a:gd name="connsiteX0" fmla="*/ 0 w 10700952"/>
              <a:gd name="connsiteY0" fmla="*/ 1902941 h 4354940"/>
              <a:gd name="connsiteX1" fmla="*/ 1433384 w 10700952"/>
              <a:gd name="connsiteY1" fmla="*/ 1828800 h 4354940"/>
              <a:gd name="connsiteX2" fmla="*/ 2669060 w 10700952"/>
              <a:gd name="connsiteY2" fmla="*/ 3435179 h 4354940"/>
              <a:gd name="connsiteX3" fmla="*/ 3484606 w 10700952"/>
              <a:gd name="connsiteY3" fmla="*/ 4201298 h 4354940"/>
              <a:gd name="connsiteX4" fmla="*/ 4547287 w 10700952"/>
              <a:gd name="connsiteY4" fmla="*/ 4226011 h 4354940"/>
              <a:gd name="connsiteX5" fmla="*/ 5263979 w 10700952"/>
              <a:gd name="connsiteY5" fmla="*/ 2817341 h 4354940"/>
              <a:gd name="connsiteX6" fmla="*/ 6969211 w 10700952"/>
              <a:gd name="connsiteY6" fmla="*/ 988541 h 4354940"/>
              <a:gd name="connsiteX7" fmla="*/ 10700952 w 10700952"/>
              <a:gd name="connsiteY7" fmla="*/ 0 h 43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0952" h="4354940">
                <a:moveTo>
                  <a:pt x="0" y="1902941"/>
                </a:moveTo>
                <a:cubicBezTo>
                  <a:pt x="494270" y="1738184"/>
                  <a:pt x="988541" y="1573427"/>
                  <a:pt x="1433384" y="1828800"/>
                </a:cubicBezTo>
                <a:cubicBezTo>
                  <a:pt x="1878227" y="2084173"/>
                  <a:pt x="2327190" y="3039763"/>
                  <a:pt x="2669060" y="3435179"/>
                </a:cubicBezTo>
                <a:cubicBezTo>
                  <a:pt x="3010930" y="3830595"/>
                  <a:pt x="3171568" y="4069493"/>
                  <a:pt x="3484606" y="4201298"/>
                </a:cubicBezTo>
                <a:cubicBezTo>
                  <a:pt x="3797644" y="4333103"/>
                  <a:pt x="4250725" y="4456670"/>
                  <a:pt x="4547287" y="4226011"/>
                </a:cubicBezTo>
                <a:cubicBezTo>
                  <a:pt x="4843849" y="3995352"/>
                  <a:pt x="4860325" y="3356919"/>
                  <a:pt x="5263979" y="2817341"/>
                </a:cubicBezTo>
                <a:cubicBezTo>
                  <a:pt x="5667633" y="2277763"/>
                  <a:pt x="6063049" y="1458098"/>
                  <a:pt x="6969211" y="988541"/>
                </a:cubicBezTo>
                <a:cubicBezTo>
                  <a:pt x="7875373" y="518984"/>
                  <a:pt x="9288162" y="259492"/>
                  <a:pt x="10700952" y="0"/>
                </a:cubicBezTo>
              </a:path>
            </a:pathLst>
          </a:cu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6" rIns="64293" bIns="32146" numCol="1" spcCol="38100" rtlCol="0" anchor="t">
            <a:noAutofit/>
          </a:bodyPr>
          <a:lstStyle/>
          <a:p>
            <a:pPr defTabSz="642915" latinLnBrk="1" hangingPunct="0"/>
            <a:endParaRPr lang="he-IL" sz="1266" dirty="0">
              <a:solidFill>
                <a:srgbClr val="000000"/>
              </a:solidFill>
            </a:endParaRPr>
          </a:p>
        </p:txBody>
      </p:sp>
      <p:sp>
        <p:nvSpPr>
          <p:cNvPr id="20" name="צורה חופשית: צורה 6">
            <a:extLst>
              <a:ext uri="{FF2B5EF4-FFF2-40B4-BE49-F238E27FC236}">
                <a16:creationId xmlns:a16="http://schemas.microsoft.com/office/drawing/2014/main" id="{FECE4AC4-8CD3-DA4A-8EBA-0A154D51D0CB}"/>
              </a:ext>
            </a:extLst>
          </p:cNvPr>
          <p:cNvSpPr/>
          <p:nvPr/>
        </p:nvSpPr>
        <p:spPr>
          <a:xfrm>
            <a:off x="2045301" y="3388455"/>
            <a:ext cx="8323434" cy="2997144"/>
          </a:xfrm>
          <a:custGeom>
            <a:avLst/>
            <a:gdLst>
              <a:gd name="connsiteX0" fmla="*/ 0 w 11837773"/>
              <a:gd name="connsiteY0" fmla="*/ 197708 h 4262605"/>
              <a:gd name="connsiteX1" fmla="*/ 1631092 w 11837773"/>
              <a:gd name="connsiteY1" fmla="*/ 593124 h 4262605"/>
              <a:gd name="connsiteX2" fmla="*/ 3188044 w 11837773"/>
              <a:gd name="connsiteY2" fmla="*/ 1507524 h 4262605"/>
              <a:gd name="connsiteX3" fmla="*/ 4201298 w 11837773"/>
              <a:gd name="connsiteY3" fmla="*/ 3212757 h 4262605"/>
              <a:gd name="connsiteX4" fmla="*/ 4967417 w 11837773"/>
              <a:gd name="connsiteY4" fmla="*/ 4053016 h 4262605"/>
              <a:gd name="connsiteX5" fmla="*/ 5511114 w 11837773"/>
              <a:gd name="connsiteY5" fmla="*/ 4250724 h 4262605"/>
              <a:gd name="connsiteX6" fmla="*/ 6227806 w 11837773"/>
              <a:gd name="connsiteY6" fmla="*/ 3805881 h 4262605"/>
              <a:gd name="connsiteX7" fmla="*/ 7562336 w 11837773"/>
              <a:gd name="connsiteY7" fmla="*/ 2545492 h 4262605"/>
              <a:gd name="connsiteX8" fmla="*/ 9069860 w 11837773"/>
              <a:gd name="connsiteY8" fmla="*/ 1062681 h 4262605"/>
              <a:gd name="connsiteX9" fmla="*/ 10330249 w 11837773"/>
              <a:gd name="connsiteY9" fmla="*/ 222422 h 4262605"/>
              <a:gd name="connsiteX10" fmla="*/ 11837773 w 11837773"/>
              <a:gd name="connsiteY10" fmla="*/ 0 h 4262605"/>
              <a:gd name="connsiteX11" fmla="*/ 11837773 w 11837773"/>
              <a:gd name="connsiteY11" fmla="*/ 0 h 426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37773" h="4262605">
                <a:moveTo>
                  <a:pt x="0" y="197708"/>
                </a:moveTo>
                <a:cubicBezTo>
                  <a:pt x="549875" y="286264"/>
                  <a:pt x="1099751" y="374821"/>
                  <a:pt x="1631092" y="593124"/>
                </a:cubicBezTo>
                <a:cubicBezTo>
                  <a:pt x="2162433" y="811427"/>
                  <a:pt x="2759676" y="1070919"/>
                  <a:pt x="3188044" y="1507524"/>
                </a:cubicBezTo>
                <a:cubicBezTo>
                  <a:pt x="3616412" y="1944129"/>
                  <a:pt x="3904736" y="2788508"/>
                  <a:pt x="4201298" y="3212757"/>
                </a:cubicBezTo>
                <a:cubicBezTo>
                  <a:pt x="4497860" y="3637006"/>
                  <a:pt x="4749114" y="3880022"/>
                  <a:pt x="4967417" y="4053016"/>
                </a:cubicBezTo>
                <a:cubicBezTo>
                  <a:pt x="5185720" y="4226011"/>
                  <a:pt x="5301049" y="4291913"/>
                  <a:pt x="5511114" y="4250724"/>
                </a:cubicBezTo>
                <a:cubicBezTo>
                  <a:pt x="5721179" y="4209535"/>
                  <a:pt x="5885936" y="4090086"/>
                  <a:pt x="6227806" y="3805881"/>
                </a:cubicBezTo>
                <a:cubicBezTo>
                  <a:pt x="6569676" y="3521676"/>
                  <a:pt x="7088660" y="3002692"/>
                  <a:pt x="7562336" y="2545492"/>
                </a:cubicBezTo>
                <a:cubicBezTo>
                  <a:pt x="8036012" y="2088292"/>
                  <a:pt x="8608541" y="1449859"/>
                  <a:pt x="9069860" y="1062681"/>
                </a:cubicBezTo>
                <a:cubicBezTo>
                  <a:pt x="9531179" y="675503"/>
                  <a:pt x="9868930" y="399536"/>
                  <a:pt x="10330249" y="222422"/>
                </a:cubicBezTo>
                <a:cubicBezTo>
                  <a:pt x="10791568" y="45308"/>
                  <a:pt x="11837773" y="0"/>
                  <a:pt x="11837773" y="0"/>
                </a:cubicBezTo>
                <a:lnTo>
                  <a:pt x="11837773" y="0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6" rIns="64293" bIns="32146" numCol="1" spcCol="38100" rtlCol="0" anchor="t">
            <a:noAutofit/>
          </a:bodyPr>
          <a:lstStyle/>
          <a:p>
            <a:pPr defTabSz="642915" latinLnBrk="1" hangingPunct="0"/>
            <a:endParaRPr lang="he-IL" sz="1266">
              <a:solidFill>
                <a:srgbClr val="000000"/>
              </a:solidFill>
            </a:endParaRPr>
          </a:p>
        </p:txBody>
      </p:sp>
      <p:sp>
        <p:nvSpPr>
          <p:cNvPr id="70" name="צורה חופשית: צורה 5">
            <a:extLst>
              <a:ext uri="{FF2B5EF4-FFF2-40B4-BE49-F238E27FC236}">
                <a16:creationId xmlns:a16="http://schemas.microsoft.com/office/drawing/2014/main" id="{98F72088-C2D8-EA46-A9D9-AD7FD73EA45A}"/>
              </a:ext>
            </a:extLst>
          </p:cNvPr>
          <p:cNvSpPr/>
          <p:nvPr/>
        </p:nvSpPr>
        <p:spPr>
          <a:xfrm>
            <a:off x="989055" y="1656080"/>
            <a:ext cx="10700952" cy="4354940"/>
          </a:xfrm>
          <a:custGeom>
            <a:avLst/>
            <a:gdLst>
              <a:gd name="connsiteX0" fmla="*/ 0 w 10700952"/>
              <a:gd name="connsiteY0" fmla="*/ 1902941 h 4354940"/>
              <a:gd name="connsiteX1" fmla="*/ 1433384 w 10700952"/>
              <a:gd name="connsiteY1" fmla="*/ 1828800 h 4354940"/>
              <a:gd name="connsiteX2" fmla="*/ 2669060 w 10700952"/>
              <a:gd name="connsiteY2" fmla="*/ 3435179 h 4354940"/>
              <a:gd name="connsiteX3" fmla="*/ 3484606 w 10700952"/>
              <a:gd name="connsiteY3" fmla="*/ 4201298 h 4354940"/>
              <a:gd name="connsiteX4" fmla="*/ 4547287 w 10700952"/>
              <a:gd name="connsiteY4" fmla="*/ 4226011 h 4354940"/>
              <a:gd name="connsiteX5" fmla="*/ 5263979 w 10700952"/>
              <a:gd name="connsiteY5" fmla="*/ 2817341 h 4354940"/>
              <a:gd name="connsiteX6" fmla="*/ 6969211 w 10700952"/>
              <a:gd name="connsiteY6" fmla="*/ 988541 h 4354940"/>
              <a:gd name="connsiteX7" fmla="*/ 10700952 w 10700952"/>
              <a:gd name="connsiteY7" fmla="*/ 0 h 43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0952" h="4354940">
                <a:moveTo>
                  <a:pt x="0" y="1902941"/>
                </a:moveTo>
                <a:cubicBezTo>
                  <a:pt x="494270" y="1738184"/>
                  <a:pt x="988541" y="1573427"/>
                  <a:pt x="1433384" y="1828800"/>
                </a:cubicBezTo>
                <a:cubicBezTo>
                  <a:pt x="1878227" y="2084173"/>
                  <a:pt x="2327190" y="3039763"/>
                  <a:pt x="2669060" y="3435179"/>
                </a:cubicBezTo>
                <a:cubicBezTo>
                  <a:pt x="3010930" y="3830595"/>
                  <a:pt x="3171568" y="4069493"/>
                  <a:pt x="3484606" y="4201298"/>
                </a:cubicBezTo>
                <a:cubicBezTo>
                  <a:pt x="3797644" y="4333103"/>
                  <a:pt x="4250725" y="4456670"/>
                  <a:pt x="4547287" y="4226011"/>
                </a:cubicBezTo>
                <a:cubicBezTo>
                  <a:pt x="4843849" y="3995352"/>
                  <a:pt x="4860325" y="3356919"/>
                  <a:pt x="5263979" y="2817341"/>
                </a:cubicBezTo>
                <a:cubicBezTo>
                  <a:pt x="5667633" y="2277763"/>
                  <a:pt x="6063049" y="1458098"/>
                  <a:pt x="6969211" y="988541"/>
                </a:cubicBezTo>
                <a:cubicBezTo>
                  <a:pt x="7875373" y="518984"/>
                  <a:pt x="9288162" y="259492"/>
                  <a:pt x="10700952" y="0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1" name="צורה חופשית: צורה 6">
            <a:extLst>
              <a:ext uri="{FF2B5EF4-FFF2-40B4-BE49-F238E27FC236}">
                <a16:creationId xmlns:a16="http://schemas.microsoft.com/office/drawing/2014/main" id="{378F2AEC-D63F-D548-86DC-668CC0E9BB00}"/>
              </a:ext>
            </a:extLst>
          </p:cNvPr>
          <p:cNvSpPr/>
          <p:nvPr/>
        </p:nvSpPr>
        <p:spPr>
          <a:xfrm>
            <a:off x="840774" y="2026783"/>
            <a:ext cx="11837773" cy="4262605"/>
          </a:xfrm>
          <a:custGeom>
            <a:avLst/>
            <a:gdLst>
              <a:gd name="connsiteX0" fmla="*/ 0 w 11837773"/>
              <a:gd name="connsiteY0" fmla="*/ 197708 h 4262605"/>
              <a:gd name="connsiteX1" fmla="*/ 1631092 w 11837773"/>
              <a:gd name="connsiteY1" fmla="*/ 593124 h 4262605"/>
              <a:gd name="connsiteX2" fmla="*/ 3188044 w 11837773"/>
              <a:gd name="connsiteY2" fmla="*/ 1507524 h 4262605"/>
              <a:gd name="connsiteX3" fmla="*/ 4201298 w 11837773"/>
              <a:gd name="connsiteY3" fmla="*/ 3212757 h 4262605"/>
              <a:gd name="connsiteX4" fmla="*/ 4967417 w 11837773"/>
              <a:gd name="connsiteY4" fmla="*/ 4053016 h 4262605"/>
              <a:gd name="connsiteX5" fmla="*/ 5511114 w 11837773"/>
              <a:gd name="connsiteY5" fmla="*/ 4250724 h 4262605"/>
              <a:gd name="connsiteX6" fmla="*/ 6227806 w 11837773"/>
              <a:gd name="connsiteY6" fmla="*/ 3805881 h 4262605"/>
              <a:gd name="connsiteX7" fmla="*/ 7562336 w 11837773"/>
              <a:gd name="connsiteY7" fmla="*/ 2545492 h 4262605"/>
              <a:gd name="connsiteX8" fmla="*/ 9069860 w 11837773"/>
              <a:gd name="connsiteY8" fmla="*/ 1062681 h 4262605"/>
              <a:gd name="connsiteX9" fmla="*/ 10330249 w 11837773"/>
              <a:gd name="connsiteY9" fmla="*/ 222422 h 4262605"/>
              <a:gd name="connsiteX10" fmla="*/ 11837773 w 11837773"/>
              <a:gd name="connsiteY10" fmla="*/ 0 h 4262605"/>
              <a:gd name="connsiteX11" fmla="*/ 11837773 w 11837773"/>
              <a:gd name="connsiteY11" fmla="*/ 0 h 426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37773" h="4262605">
                <a:moveTo>
                  <a:pt x="0" y="197708"/>
                </a:moveTo>
                <a:cubicBezTo>
                  <a:pt x="549875" y="286264"/>
                  <a:pt x="1099751" y="374821"/>
                  <a:pt x="1631092" y="593124"/>
                </a:cubicBezTo>
                <a:cubicBezTo>
                  <a:pt x="2162433" y="811427"/>
                  <a:pt x="2759676" y="1070919"/>
                  <a:pt x="3188044" y="1507524"/>
                </a:cubicBezTo>
                <a:cubicBezTo>
                  <a:pt x="3616412" y="1944129"/>
                  <a:pt x="3904736" y="2788508"/>
                  <a:pt x="4201298" y="3212757"/>
                </a:cubicBezTo>
                <a:cubicBezTo>
                  <a:pt x="4497860" y="3637006"/>
                  <a:pt x="4749114" y="3880022"/>
                  <a:pt x="4967417" y="4053016"/>
                </a:cubicBezTo>
                <a:cubicBezTo>
                  <a:pt x="5185720" y="4226011"/>
                  <a:pt x="5301049" y="4291913"/>
                  <a:pt x="5511114" y="4250724"/>
                </a:cubicBezTo>
                <a:cubicBezTo>
                  <a:pt x="5721179" y="4209535"/>
                  <a:pt x="5885936" y="4090086"/>
                  <a:pt x="6227806" y="3805881"/>
                </a:cubicBezTo>
                <a:cubicBezTo>
                  <a:pt x="6569676" y="3521676"/>
                  <a:pt x="7088660" y="3002692"/>
                  <a:pt x="7562336" y="2545492"/>
                </a:cubicBezTo>
                <a:cubicBezTo>
                  <a:pt x="8036012" y="2088292"/>
                  <a:pt x="8608541" y="1449859"/>
                  <a:pt x="9069860" y="1062681"/>
                </a:cubicBezTo>
                <a:cubicBezTo>
                  <a:pt x="9531179" y="675503"/>
                  <a:pt x="9868930" y="399536"/>
                  <a:pt x="10330249" y="222422"/>
                </a:cubicBezTo>
                <a:cubicBezTo>
                  <a:pt x="10791568" y="45308"/>
                  <a:pt x="11837773" y="0"/>
                  <a:pt x="11837773" y="0"/>
                </a:cubicBezTo>
                <a:lnTo>
                  <a:pt x="11837773" y="0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2" name="אליפסה 7">
            <a:extLst>
              <a:ext uri="{FF2B5EF4-FFF2-40B4-BE49-F238E27FC236}">
                <a16:creationId xmlns:a16="http://schemas.microsoft.com/office/drawing/2014/main" id="{1A92D133-8F89-414B-86E4-05470A78B5B3}"/>
              </a:ext>
            </a:extLst>
          </p:cNvPr>
          <p:cNvSpPr/>
          <p:nvPr/>
        </p:nvSpPr>
        <p:spPr>
          <a:xfrm>
            <a:off x="7365142" y="2792902"/>
            <a:ext cx="321276" cy="27184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3" name="אליפסה 9">
            <a:extLst>
              <a:ext uri="{FF2B5EF4-FFF2-40B4-BE49-F238E27FC236}">
                <a16:creationId xmlns:a16="http://schemas.microsoft.com/office/drawing/2014/main" id="{ECEEC004-629F-C748-828E-7613D84F6969}"/>
              </a:ext>
            </a:extLst>
          </p:cNvPr>
          <p:cNvSpPr/>
          <p:nvPr/>
        </p:nvSpPr>
        <p:spPr>
          <a:xfrm>
            <a:off x="3563379" y="4971810"/>
            <a:ext cx="321276" cy="27184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3728330-CB58-3F4A-81A5-25DF34670071}"/>
                  </a:ext>
                </a:extLst>
              </p:cNvPr>
              <p:cNvSpPr txBox="1"/>
              <p:nvPr/>
            </p:nvSpPr>
            <p:spPr>
              <a:xfrm>
                <a:off x="7213075" y="2216531"/>
                <a:ext cx="753762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1" anchor="ctr">
                <a:spAutoFit/>
              </a:bodyPr>
              <a:lstStyle>
                <a:defPPr>
                  <a:defRPr lang="en-US"/>
                </a:defPPr>
                <a:lvl1pPr>
                  <a:defRPr sz="3200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he-IL" dirty="0">
                  <a:sym typeface="Avenir Next Medium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3728330-CB58-3F4A-81A5-25DF34670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075" y="2216531"/>
                <a:ext cx="753762" cy="595035"/>
              </a:xfrm>
              <a:prstGeom prst="rect">
                <a:avLst/>
              </a:prstGeom>
              <a:blipFill>
                <a:blip r:embed="rId2"/>
                <a:stretch>
                  <a:fillRect t="-12766" r="-21667" b="-319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CB19C3-EDC8-6346-B70A-EC00663F9544}"/>
                  </a:ext>
                </a:extLst>
              </p:cNvPr>
              <p:cNvSpPr txBox="1"/>
              <p:nvPr/>
            </p:nvSpPr>
            <p:spPr>
              <a:xfrm>
                <a:off x="3408919" y="5396057"/>
                <a:ext cx="753762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1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2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sSubPr>
                        <m:e>
                          <m: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  <m:t>𝒕</m:t>
                          </m:r>
                          <m: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  <m:t>+</m:t>
                          </m:r>
                          <m: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he-IL" sz="3200" dirty="0">
                  <a:solidFill>
                    <a:srgbClr val="000000"/>
                  </a:solidFill>
                  <a:latin typeface="Cambria Math" panose="02040503050406030204" pitchFamily="18" charset="0"/>
                  <a:sym typeface="Avenir Next Medium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CB19C3-EDC8-6346-B70A-EC00663F9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919" y="5396057"/>
                <a:ext cx="753762" cy="595035"/>
              </a:xfrm>
              <a:prstGeom prst="rect">
                <a:avLst/>
              </a:prstGeom>
              <a:blipFill>
                <a:blip r:embed="rId3"/>
                <a:stretch>
                  <a:fillRect l="-9836" t="-10417" r="-50820" b="-29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מחבר חץ ישר 14">
            <a:extLst>
              <a:ext uri="{FF2B5EF4-FFF2-40B4-BE49-F238E27FC236}">
                <a16:creationId xmlns:a16="http://schemas.microsoft.com/office/drawing/2014/main" id="{A7079E49-3718-F14F-8F38-5A393D87FDF1}"/>
              </a:ext>
            </a:extLst>
          </p:cNvPr>
          <p:cNvCxnSpPr>
            <a:cxnSpLocks/>
          </p:cNvCxnSpPr>
          <p:nvPr/>
        </p:nvCxnSpPr>
        <p:spPr>
          <a:xfrm flipH="1">
            <a:off x="6601769" y="2928826"/>
            <a:ext cx="924012" cy="75376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מחבר חץ ישר 21">
            <a:extLst>
              <a:ext uri="{FF2B5EF4-FFF2-40B4-BE49-F238E27FC236}">
                <a16:creationId xmlns:a16="http://schemas.microsoft.com/office/drawing/2014/main" id="{1C921BED-A755-2F45-A62F-94B589AB2E3A}"/>
              </a:ext>
            </a:extLst>
          </p:cNvPr>
          <p:cNvCxnSpPr>
            <a:cxnSpLocks/>
          </p:cNvCxnSpPr>
          <p:nvPr/>
        </p:nvCxnSpPr>
        <p:spPr>
          <a:xfrm flipH="1">
            <a:off x="2800005" y="5107734"/>
            <a:ext cx="924012" cy="75376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52E9B53-6DDE-BF45-9461-94773264B220}"/>
              </a:ext>
            </a:extLst>
          </p:cNvPr>
          <p:cNvSpPr txBox="1"/>
          <p:nvPr/>
        </p:nvSpPr>
        <p:spPr>
          <a:xfrm>
            <a:off x="4493741" y="1789224"/>
            <a:ext cx="2252020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Momentum of [all] workers</a:t>
            </a:r>
            <a:endParaRPr kumimoji="0" lang="he-IL" sz="2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sym typeface="Avenir Next Medium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B832DF-8538-3F41-9776-DAAF18CDAEFA}"/>
              </a:ext>
            </a:extLst>
          </p:cNvPr>
          <p:cNvSpPr txBox="1"/>
          <p:nvPr/>
        </p:nvSpPr>
        <p:spPr>
          <a:xfrm>
            <a:off x="6847192" y="3300532"/>
            <a:ext cx="2690691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1"/>
                </a:solidFill>
              </a:rPr>
              <a:t>Update gradients of current worker</a:t>
            </a:r>
            <a:endParaRPr kumimoji="0" lang="he-IL" sz="2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Avenir Next Medium"/>
            </a:endParaRPr>
          </a:p>
        </p:txBody>
      </p:sp>
      <p:cxnSp>
        <p:nvCxnSpPr>
          <p:cNvPr id="82" name="מחבר חץ ישר 19">
            <a:extLst>
              <a:ext uri="{FF2B5EF4-FFF2-40B4-BE49-F238E27FC236}">
                <a16:creationId xmlns:a16="http://schemas.microsoft.com/office/drawing/2014/main" id="{C4EAC5BA-7665-6C40-852D-0620054E7BD3}"/>
              </a:ext>
            </a:extLst>
          </p:cNvPr>
          <p:cNvCxnSpPr>
            <a:cxnSpLocks/>
          </p:cNvCxnSpPr>
          <p:nvPr/>
        </p:nvCxnSpPr>
        <p:spPr>
          <a:xfrm flipH="1">
            <a:off x="3456934" y="2893282"/>
            <a:ext cx="4133022" cy="1305191"/>
          </a:xfrm>
          <a:prstGeom prst="straightConnector1">
            <a:avLst/>
          </a:prstGeom>
          <a:noFill/>
          <a:ln w="50800" cap="flat">
            <a:solidFill>
              <a:schemeClr val="accent3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Cross 4">
            <a:extLst>
              <a:ext uri="{FF2B5EF4-FFF2-40B4-BE49-F238E27FC236}">
                <a16:creationId xmlns:a16="http://schemas.microsoft.com/office/drawing/2014/main" id="{FE2B904C-6FFC-8A4B-BC3F-4E1750EB6308}"/>
              </a:ext>
            </a:extLst>
          </p:cNvPr>
          <p:cNvSpPr/>
          <p:nvPr/>
        </p:nvSpPr>
        <p:spPr>
          <a:xfrm rot="2873151">
            <a:off x="2501293" y="3572212"/>
            <a:ext cx="521145" cy="515884"/>
          </a:xfrm>
          <a:prstGeom prst="plus">
            <a:avLst>
              <a:gd name="adj" fmla="val 382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/>
      <p:bldP spid="75" grpId="0"/>
      <p:bldP spid="80" grpId="0"/>
      <p:bldP spid="81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DA80-0AC6-CE45-AC19-4DA662E8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194735"/>
            <a:ext cx="10772775" cy="1658198"/>
          </a:xfrm>
        </p:spPr>
        <p:txBody>
          <a:bodyPr/>
          <a:lstStyle/>
          <a:p>
            <a:r>
              <a:rPr lang="en-US" dirty="0"/>
              <a:t>How to use Momentum?</a:t>
            </a:r>
            <a:br>
              <a:rPr lang="en-US" dirty="0"/>
            </a:br>
            <a:r>
              <a:rPr lang="en-US" dirty="0" err="1"/>
              <a:t>Nesterov’s</a:t>
            </a:r>
            <a:r>
              <a:rPr lang="en-US" dirty="0"/>
              <a:t> Accelerated Gradients (NAG)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1A615-83DB-A14A-8313-7072CE1D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7" y="5591746"/>
            <a:ext cx="2926080" cy="1397039"/>
          </a:xfrm>
        </p:spPr>
        <p:txBody>
          <a:bodyPr/>
          <a:lstStyle/>
          <a:p>
            <a:fld id="{C0F8C71A-3839-4350-BC85-1CED29385B9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צורה חופשית: צורה 5">
            <a:extLst>
              <a:ext uri="{FF2B5EF4-FFF2-40B4-BE49-F238E27FC236}">
                <a16:creationId xmlns:a16="http://schemas.microsoft.com/office/drawing/2014/main" id="{109BDEE5-E899-7D42-A5B0-FC0FC2FCB11D}"/>
              </a:ext>
            </a:extLst>
          </p:cNvPr>
          <p:cNvSpPr/>
          <p:nvPr/>
        </p:nvSpPr>
        <p:spPr>
          <a:xfrm>
            <a:off x="2149560" y="3127804"/>
            <a:ext cx="7524107" cy="3062067"/>
          </a:xfrm>
          <a:custGeom>
            <a:avLst/>
            <a:gdLst>
              <a:gd name="connsiteX0" fmla="*/ 0 w 10700952"/>
              <a:gd name="connsiteY0" fmla="*/ 1902941 h 4354940"/>
              <a:gd name="connsiteX1" fmla="*/ 1433384 w 10700952"/>
              <a:gd name="connsiteY1" fmla="*/ 1828800 h 4354940"/>
              <a:gd name="connsiteX2" fmla="*/ 2669060 w 10700952"/>
              <a:gd name="connsiteY2" fmla="*/ 3435179 h 4354940"/>
              <a:gd name="connsiteX3" fmla="*/ 3484606 w 10700952"/>
              <a:gd name="connsiteY3" fmla="*/ 4201298 h 4354940"/>
              <a:gd name="connsiteX4" fmla="*/ 4547287 w 10700952"/>
              <a:gd name="connsiteY4" fmla="*/ 4226011 h 4354940"/>
              <a:gd name="connsiteX5" fmla="*/ 5263979 w 10700952"/>
              <a:gd name="connsiteY5" fmla="*/ 2817341 h 4354940"/>
              <a:gd name="connsiteX6" fmla="*/ 6969211 w 10700952"/>
              <a:gd name="connsiteY6" fmla="*/ 988541 h 4354940"/>
              <a:gd name="connsiteX7" fmla="*/ 10700952 w 10700952"/>
              <a:gd name="connsiteY7" fmla="*/ 0 h 43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0952" h="4354940">
                <a:moveTo>
                  <a:pt x="0" y="1902941"/>
                </a:moveTo>
                <a:cubicBezTo>
                  <a:pt x="494270" y="1738184"/>
                  <a:pt x="988541" y="1573427"/>
                  <a:pt x="1433384" y="1828800"/>
                </a:cubicBezTo>
                <a:cubicBezTo>
                  <a:pt x="1878227" y="2084173"/>
                  <a:pt x="2327190" y="3039763"/>
                  <a:pt x="2669060" y="3435179"/>
                </a:cubicBezTo>
                <a:cubicBezTo>
                  <a:pt x="3010930" y="3830595"/>
                  <a:pt x="3171568" y="4069493"/>
                  <a:pt x="3484606" y="4201298"/>
                </a:cubicBezTo>
                <a:cubicBezTo>
                  <a:pt x="3797644" y="4333103"/>
                  <a:pt x="4250725" y="4456670"/>
                  <a:pt x="4547287" y="4226011"/>
                </a:cubicBezTo>
                <a:cubicBezTo>
                  <a:pt x="4843849" y="3995352"/>
                  <a:pt x="4860325" y="3356919"/>
                  <a:pt x="5263979" y="2817341"/>
                </a:cubicBezTo>
                <a:cubicBezTo>
                  <a:pt x="5667633" y="2277763"/>
                  <a:pt x="6063049" y="1458098"/>
                  <a:pt x="6969211" y="988541"/>
                </a:cubicBezTo>
                <a:cubicBezTo>
                  <a:pt x="7875373" y="518984"/>
                  <a:pt x="9288162" y="259492"/>
                  <a:pt x="10700952" y="0"/>
                </a:cubicBezTo>
              </a:path>
            </a:pathLst>
          </a:cu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6" rIns="64293" bIns="32146" numCol="1" spcCol="38100" rtlCol="0" anchor="t">
            <a:noAutofit/>
          </a:bodyPr>
          <a:lstStyle/>
          <a:p>
            <a:pPr defTabSz="642915" latinLnBrk="1" hangingPunct="0"/>
            <a:endParaRPr lang="he-IL" sz="1266" dirty="0">
              <a:solidFill>
                <a:srgbClr val="000000"/>
              </a:solidFill>
            </a:endParaRPr>
          </a:p>
        </p:txBody>
      </p:sp>
      <p:sp>
        <p:nvSpPr>
          <p:cNvPr id="6" name="צורה חופשית: צורה 6">
            <a:extLst>
              <a:ext uri="{FF2B5EF4-FFF2-40B4-BE49-F238E27FC236}">
                <a16:creationId xmlns:a16="http://schemas.microsoft.com/office/drawing/2014/main" id="{D3454EE3-A9A3-E944-980E-D2B9C4529115}"/>
              </a:ext>
            </a:extLst>
          </p:cNvPr>
          <p:cNvSpPr/>
          <p:nvPr/>
        </p:nvSpPr>
        <p:spPr>
          <a:xfrm>
            <a:off x="2045301" y="3388455"/>
            <a:ext cx="8323434" cy="2997144"/>
          </a:xfrm>
          <a:custGeom>
            <a:avLst/>
            <a:gdLst>
              <a:gd name="connsiteX0" fmla="*/ 0 w 11837773"/>
              <a:gd name="connsiteY0" fmla="*/ 197708 h 4262605"/>
              <a:gd name="connsiteX1" fmla="*/ 1631092 w 11837773"/>
              <a:gd name="connsiteY1" fmla="*/ 593124 h 4262605"/>
              <a:gd name="connsiteX2" fmla="*/ 3188044 w 11837773"/>
              <a:gd name="connsiteY2" fmla="*/ 1507524 h 4262605"/>
              <a:gd name="connsiteX3" fmla="*/ 4201298 w 11837773"/>
              <a:gd name="connsiteY3" fmla="*/ 3212757 h 4262605"/>
              <a:gd name="connsiteX4" fmla="*/ 4967417 w 11837773"/>
              <a:gd name="connsiteY4" fmla="*/ 4053016 h 4262605"/>
              <a:gd name="connsiteX5" fmla="*/ 5511114 w 11837773"/>
              <a:gd name="connsiteY5" fmla="*/ 4250724 h 4262605"/>
              <a:gd name="connsiteX6" fmla="*/ 6227806 w 11837773"/>
              <a:gd name="connsiteY6" fmla="*/ 3805881 h 4262605"/>
              <a:gd name="connsiteX7" fmla="*/ 7562336 w 11837773"/>
              <a:gd name="connsiteY7" fmla="*/ 2545492 h 4262605"/>
              <a:gd name="connsiteX8" fmla="*/ 9069860 w 11837773"/>
              <a:gd name="connsiteY8" fmla="*/ 1062681 h 4262605"/>
              <a:gd name="connsiteX9" fmla="*/ 10330249 w 11837773"/>
              <a:gd name="connsiteY9" fmla="*/ 222422 h 4262605"/>
              <a:gd name="connsiteX10" fmla="*/ 11837773 w 11837773"/>
              <a:gd name="connsiteY10" fmla="*/ 0 h 4262605"/>
              <a:gd name="connsiteX11" fmla="*/ 11837773 w 11837773"/>
              <a:gd name="connsiteY11" fmla="*/ 0 h 426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37773" h="4262605">
                <a:moveTo>
                  <a:pt x="0" y="197708"/>
                </a:moveTo>
                <a:cubicBezTo>
                  <a:pt x="549875" y="286264"/>
                  <a:pt x="1099751" y="374821"/>
                  <a:pt x="1631092" y="593124"/>
                </a:cubicBezTo>
                <a:cubicBezTo>
                  <a:pt x="2162433" y="811427"/>
                  <a:pt x="2759676" y="1070919"/>
                  <a:pt x="3188044" y="1507524"/>
                </a:cubicBezTo>
                <a:cubicBezTo>
                  <a:pt x="3616412" y="1944129"/>
                  <a:pt x="3904736" y="2788508"/>
                  <a:pt x="4201298" y="3212757"/>
                </a:cubicBezTo>
                <a:cubicBezTo>
                  <a:pt x="4497860" y="3637006"/>
                  <a:pt x="4749114" y="3880022"/>
                  <a:pt x="4967417" y="4053016"/>
                </a:cubicBezTo>
                <a:cubicBezTo>
                  <a:pt x="5185720" y="4226011"/>
                  <a:pt x="5301049" y="4291913"/>
                  <a:pt x="5511114" y="4250724"/>
                </a:cubicBezTo>
                <a:cubicBezTo>
                  <a:pt x="5721179" y="4209535"/>
                  <a:pt x="5885936" y="4090086"/>
                  <a:pt x="6227806" y="3805881"/>
                </a:cubicBezTo>
                <a:cubicBezTo>
                  <a:pt x="6569676" y="3521676"/>
                  <a:pt x="7088660" y="3002692"/>
                  <a:pt x="7562336" y="2545492"/>
                </a:cubicBezTo>
                <a:cubicBezTo>
                  <a:pt x="8036012" y="2088292"/>
                  <a:pt x="8608541" y="1449859"/>
                  <a:pt x="9069860" y="1062681"/>
                </a:cubicBezTo>
                <a:cubicBezTo>
                  <a:pt x="9531179" y="675503"/>
                  <a:pt x="9868930" y="399536"/>
                  <a:pt x="10330249" y="222422"/>
                </a:cubicBezTo>
                <a:cubicBezTo>
                  <a:pt x="10791568" y="45308"/>
                  <a:pt x="11837773" y="0"/>
                  <a:pt x="11837773" y="0"/>
                </a:cubicBezTo>
                <a:lnTo>
                  <a:pt x="11837773" y="0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3" tIns="32146" rIns="64293" bIns="32146" numCol="1" spcCol="38100" rtlCol="0" anchor="t">
            <a:noAutofit/>
          </a:bodyPr>
          <a:lstStyle/>
          <a:p>
            <a:pPr defTabSz="642915" latinLnBrk="1" hangingPunct="0"/>
            <a:endParaRPr lang="he-IL" sz="1266">
              <a:solidFill>
                <a:srgbClr val="000000"/>
              </a:solidFill>
            </a:endParaRPr>
          </a:p>
        </p:txBody>
      </p:sp>
      <p:sp>
        <p:nvSpPr>
          <p:cNvPr id="21" name="אליפסה 7">
            <a:extLst>
              <a:ext uri="{FF2B5EF4-FFF2-40B4-BE49-F238E27FC236}">
                <a16:creationId xmlns:a16="http://schemas.microsoft.com/office/drawing/2014/main" id="{3A57EA23-6AF2-9548-878C-E59AE53DD459}"/>
              </a:ext>
            </a:extLst>
          </p:cNvPr>
          <p:cNvSpPr/>
          <p:nvPr/>
        </p:nvSpPr>
        <p:spPr>
          <a:xfrm>
            <a:off x="7444049" y="2760100"/>
            <a:ext cx="321276" cy="27184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2" name="אליפסה 8">
            <a:extLst>
              <a:ext uri="{FF2B5EF4-FFF2-40B4-BE49-F238E27FC236}">
                <a16:creationId xmlns:a16="http://schemas.microsoft.com/office/drawing/2014/main" id="{6B3EDA77-0BF1-7142-9BF3-16BDD07F5D51}"/>
              </a:ext>
            </a:extLst>
          </p:cNvPr>
          <p:cNvSpPr/>
          <p:nvPr/>
        </p:nvSpPr>
        <p:spPr>
          <a:xfrm>
            <a:off x="3049162" y="4125283"/>
            <a:ext cx="321276" cy="27184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3" name="אליפסה 9">
            <a:extLst>
              <a:ext uri="{FF2B5EF4-FFF2-40B4-BE49-F238E27FC236}">
                <a16:creationId xmlns:a16="http://schemas.microsoft.com/office/drawing/2014/main" id="{34F9DB9E-7767-364B-A419-0152FE497CBA}"/>
              </a:ext>
            </a:extLst>
          </p:cNvPr>
          <p:cNvSpPr/>
          <p:nvPr/>
        </p:nvSpPr>
        <p:spPr>
          <a:xfrm>
            <a:off x="3642286" y="4939008"/>
            <a:ext cx="321276" cy="27184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C5CE28-A4AC-584E-AA88-545D66460337}"/>
                  </a:ext>
                </a:extLst>
              </p:cNvPr>
              <p:cNvSpPr txBox="1"/>
              <p:nvPr/>
            </p:nvSpPr>
            <p:spPr>
              <a:xfrm>
                <a:off x="7227806" y="2209726"/>
                <a:ext cx="753762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1" anchor="ctr">
                <a:spAutoFit/>
              </a:bodyPr>
              <a:lstStyle>
                <a:defPPr>
                  <a:defRPr lang="en-US"/>
                </a:defPPr>
                <a:lvl1pPr>
                  <a:defRPr sz="3200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he-IL" dirty="0">
                  <a:sym typeface="Avenir Next Medium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C5CE28-A4AC-584E-AA88-545D66460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06" y="2209726"/>
                <a:ext cx="753762" cy="595035"/>
              </a:xfrm>
              <a:prstGeom prst="rect">
                <a:avLst/>
              </a:prstGeom>
              <a:blipFill>
                <a:blip r:embed="rId3"/>
                <a:stretch>
                  <a:fillRect t="-10417" r="-21667" b="-29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A8D88-A573-6F4C-BCA5-BD4B4B9F2218}"/>
                  </a:ext>
                </a:extLst>
              </p:cNvPr>
              <p:cNvSpPr txBox="1"/>
              <p:nvPr/>
            </p:nvSpPr>
            <p:spPr>
              <a:xfrm>
                <a:off x="2961794" y="3595287"/>
                <a:ext cx="518984" cy="615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1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e-IL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accPr>
                        <m:e>
                          <m: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he-IL" sz="6600" dirty="0">
                  <a:solidFill>
                    <a:srgbClr val="000000"/>
                  </a:solidFill>
                  <a:latin typeface="Cambria Math" panose="02040503050406030204" pitchFamily="18" charset="0"/>
                  <a:sym typeface="Avenir Next Medium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CA8D88-A573-6F4C-BCA5-BD4B4B9F2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94" y="3595287"/>
                <a:ext cx="518984" cy="615810"/>
              </a:xfrm>
              <a:prstGeom prst="rect">
                <a:avLst/>
              </a:prstGeom>
              <a:blipFill>
                <a:blip r:embed="rId4"/>
                <a:stretch>
                  <a:fillRect t="-6000" r="-38095" b="-28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D04AB-99E7-4D43-8B5B-ABA2B5479E2D}"/>
                  </a:ext>
                </a:extLst>
              </p:cNvPr>
              <p:cNvSpPr txBox="1"/>
              <p:nvPr/>
            </p:nvSpPr>
            <p:spPr>
              <a:xfrm>
                <a:off x="3665971" y="4405993"/>
                <a:ext cx="753762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1" anchor="ctr">
                <a:spAutoFit/>
              </a:bodyPr>
              <a:lstStyle>
                <a:defPPr>
                  <a:defRPr lang="en-US"/>
                </a:defPPr>
                <a:lvl1pPr>
                  <a:defRPr sz="3200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Avenir Next Medium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𝜽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𝒕</m:t>
                          </m:r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  <a:sym typeface="Avenir Next Medium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he-IL" dirty="0">
                  <a:sym typeface="Avenir Next Medium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D04AB-99E7-4D43-8B5B-ABA2B5479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971" y="4405993"/>
                <a:ext cx="753762" cy="595035"/>
              </a:xfrm>
              <a:prstGeom prst="rect">
                <a:avLst/>
              </a:prstGeom>
              <a:blipFill>
                <a:blip r:embed="rId5"/>
                <a:stretch>
                  <a:fillRect l="-11667" t="-10417" r="-51667" b="-291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מחבר חץ ישר 16">
            <a:extLst>
              <a:ext uri="{FF2B5EF4-FFF2-40B4-BE49-F238E27FC236}">
                <a16:creationId xmlns:a16="http://schemas.microsoft.com/office/drawing/2014/main" id="{0310C327-9274-5A43-82EF-2C7CB88A93E0}"/>
              </a:ext>
            </a:extLst>
          </p:cNvPr>
          <p:cNvCxnSpPr>
            <a:cxnSpLocks/>
          </p:cNvCxnSpPr>
          <p:nvPr/>
        </p:nvCxnSpPr>
        <p:spPr>
          <a:xfrm>
            <a:off x="3222155" y="4198473"/>
            <a:ext cx="290384" cy="5440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מחבר חץ ישר 15">
            <a:extLst>
              <a:ext uri="{FF2B5EF4-FFF2-40B4-BE49-F238E27FC236}">
                <a16:creationId xmlns:a16="http://schemas.microsoft.com/office/drawing/2014/main" id="{3D902038-F2AD-C743-8BFA-69C00A0E4429}"/>
              </a:ext>
            </a:extLst>
          </p:cNvPr>
          <p:cNvCxnSpPr>
            <a:cxnSpLocks/>
          </p:cNvCxnSpPr>
          <p:nvPr/>
        </p:nvCxnSpPr>
        <p:spPr>
          <a:xfrm>
            <a:off x="3794687" y="5067565"/>
            <a:ext cx="290384" cy="5440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מחבר חץ ישר 19">
            <a:extLst>
              <a:ext uri="{FF2B5EF4-FFF2-40B4-BE49-F238E27FC236}">
                <a16:creationId xmlns:a16="http://schemas.microsoft.com/office/drawing/2014/main" id="{ADDBD0BC-C5BA-D34F-A8FD-B2C5B9E940A0}"/>
              </a:ext>
            </a:extLst>
          </p:cNvPr>
          <p:cNvCxnSpPr>
            <a:cxnSpLocks/>
          </p:cNvCxnSpPr>
          <p:nvPr/>
        </p:nvCxnSpPr>
        <p:spPr>
          <a:xfrm flipH="1">
            <a:off x="3456934" y="2893282"/>
            <a:ext cx="4133022" cy="1305191"/>
          </a:xfrm>
          <a:prstGeom prst="straightConnector1">
            <a:avLst/>
          </a:prstGeom>
          <a:noFill/>
          <a:ln w="50800" cap="flat">
            <a:solidFill>
              <a:schemeClr val="accent3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6C6D03-5271-CA45-BAF2-368148A53814}"/>
              </a:ext>
            </a:extLst>
          </p:cNvPr>
          <p:cNvSpPr txBox="1"/>
          <p:nvPr/>
        </p:nvSpPr>
        <p:spPr>
          <a:xfrm>
            <a:off x="4572648" y="1731708"/>
            <a:ext cx="2252020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Momentum of [all] workers</a:t>
            </a:r>
            <a:endParaRPr kumimoji="0" lang="he-IL" sz="2800" b="0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sym typeface="Avenir Next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0C030-74AC-544F-BEF4-F229DE83D01C}"/>
              </a:ext>
            </a:extLst>
          </p:cNvPr>
          <p:cNvSpPr txBox="1"/>
          <p:nvPr/>
        </p:nvSpPr>
        <p:spPr>
          <a:xfrm>
            <a:off x="676656" y="4067467"/>
            <a:ext cx="2456945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1"/>
                </a:solidFill>
              </a:rPr>
              <a:t>Update step of current worker</a:t>
            </a:r>
            <a:endParaRPr kumimoji="0" lang="he-IL" sz="2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Avenir Next Medium"/>
            </a:endParaRPr>
          </a:p>
        </p:txBody>
      </p:sp>
      <p:sp>
        <p:nvSpPr>
          <p:cNvPr id="39" name="צורה חופשית: צורה 5">
            <a:extLst>
              <a:ext uri="{FF2B5EF4-FFF2-40B4-BE49-F238E27FC236}">
                <a16:creationId xmlns:a16="http://schemas.microsoft.com/office/drawing/2014/main" id="{FB8E64F1-4F2E-9943-8B37-B4714CFA385F}"/>
              </a:ext>
            </a:extLst>
          </p:cNvPr>
          <p:cNvSpPr/>
          <p:nvPr/>
        </p:nvSpPr>
        <p:spPr>
          <a:xfrm>
            <a:off x="989055" y="1656080"/>
            <a:ext cx="10700952" cy="4354940"/>
          </a:xfrm>
          <a:custGeom>
            <a:avLst/>
            <a:gdLst>
              <a:gd name="connsiteX0" fmla="*/ 0 w 10700952"/>
              <a:gd name="connsiteY0" fmla="*/ 1902941 h 4354940"/>
              <a:gd name="connsiteX1" fmla="*/ 1433384 w 10700952"/>
              <a:gd name="connsiteY1" fmla="*/ 1828800 h 4354940"/>
              <a:gd name="connsiteX2" fmla="*/ 2669060 w 10700952"/>
              <a:gd name="connsiteY2" fmla="*/ 3435179 h 4354940"/>
              <a:gd name="connsiteX3" fmla="*/ 3484606 w 10700952"/>
              <a:gd name="connsiteY3" fmla="*/ 4201298 h 4354940"/>
              <a:gd name="connsiteX4" fmla="*/ 4547287 w 10700952"/>
              <a:gd name="connsiteY4" fmla="*/ 4226011 h 4354940"/>
              <a:gd name="connsiteX5" fmla="*/ 5263979 w 10700952"/>
              <a:gd name="connsiteY5" fmla="*/ 2817341 h 4354940"/>
              <a:gd name="connsiteX6" fmla="*/ 6969211 w 10700952"/>
              <a:gd name="connsiteY6" fmla="*/ 988541 h 4354940"/>
              <a:gd name="connsiteX7" fmla="*/ 10700952 w 10700952"/>
              <a:gd name="connsiteY7" fmla="*/ 0 h 43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00952" h="4354940">
                <a:moveTo>
                  <a:pt x="0" y="1902941"/>
                </a:moveTo>
                <a:cubicBezTo>
                  <a:pt x="494270" y="1738184"/>
                  <a:pt x="988541" y="1573427"/>
                  <a:pt x="1433384" y="1828800"/>
                </a:cubicBezTo>
                <a:cubicBezTo>
                  <a:pt x="1878227" y="2084173"/>
                  <a:pt x="2327190" y="3039763"/>
                  <a:pt x="2669060" y="3435179"/>
                </a:cubicBezTo>
                <a:cubicBezTo>
                  <a:pt x="3010930" y="3830595"/>
                  <a:pt x="3171568" y="4069493"/>
                  <a:pt x="3484606" y="4201298"/>
                </a:cubicBezTo>
                <a:cubicBezTo>
                  <a:pt x="3797644" y="4333103"/>
                  <a:pt x="4250725" y="4456670"/>
                  <a:pt x="4547287" y="4226011"/>
                </a:cubicBezTo>
                <a:cubicBezTo>
                  <a:pt x="4843849" y="3995352"/>
                  <a:pt x="4860325" y="3356919"/>
                  <a:pt x="5263979" y="2817341"/>
                </a:cubicBezTo>
                <a:cubicBezTo>
                  <a:pt x="5667633" y="2277763"/>
                  <a:pt x="6063049" y="1458098"/>
                  <a:pt x="6969211" y="988541"/>
                </a:cubicBezTo>
                <a:cubicBezTo>
                  <a:pt x="7875373" y="518984"/>
                  <a:pt x="9288162" y="259492"/>
                  <a:pt x="10700952" y="0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20" name="גרפיקה 13" descr="סימן ביקורת">
            <a:extLst>
              <a:ext uri="{FF2B5EF4-FFF2-40B4-BE49-F238E27FC236}">
                <a16:creationId xmlns:a16="http://schemas.microsoft.com/office/drawing/2014/main" id="{9597680C-26F1-4441-ABDF-B38B5D2D4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3950" y="5591746"/>
            <a:ext cx="494902" cy="4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DANA – incorporating momentum with ASGD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177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0F2C-E04C-9047-8472-D1975594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DANA </a:t>
            </a:r>
            <a:r>
              <a:rPr lang="en-US" sz="4000" dirty="0"/>
              <a:t>[</a:t>
            </a:r>
            <a:r>
              <a:rPr lang="en-US" sz="4000" dirty="0" err="1"/>
              <a:t>arXiv</a:t>
            </a:r>
            <a:r>
              <a:rPr lang="en-US" sz="4000" dirty="0"/>
              <a:t> 2019]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99850A-E451-AB46-A6BD-DB896CD83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1656080"/>
                <a:ext cx="10753725" cy="2581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 the master maintains a separate update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for each worker, updated with the worker's gradients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same update rule as in classic SGD with momentum </a:t>
                </a:r>
              </a:p>
              <a:p>
                <a:r>
                  <a:rPr lang="en-US" dirty="0"/>
                  <a:t>Instead of sending the master's current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to the worker, DANA sends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estimated future position</a:t>
                </a:r>
                <a:r>
                  <a:rPr lang="en-US" dirty="0"/>
                  <a:t> of the master's parameters </a:t>
                </a:r>
              </a:p>
              <a:p>
                <a:pPr lvl="2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updates, one for each worker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99850A-E451-AB46-A6BD-DB896CD83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1656080"/>
                <a:ext cx="10753725" cy="2581383"/>
              </a:xfrm>
              <a:blipFill>
                <a:blip r:embed="rId3"/>
                <a:stretch>
                  <a:fillRect l="-943" t="-39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4455C-68B1-184D-9CA1-B6DE218D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97031634-E761-6140-9073-CCEEDF648022}"/>
                  </a:ext>
                </a:extLst>
              </p:cNvPr>
              <p:cNvSpPr txBox="1"/>
              <p:nvPr/>
            </p:nvSpPr>
            <p:spPr>
              <a:xfrm>
                <a:off x="2139834" y="3811226"/>
                <a:ext cx="8399230" cy="2206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51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𝐷𝐴𝑁𝐴</m:t>
                          </m:r>
                        </m:sub>
                      </m:sSub>
                      <m:r>
                        <a:rPr lang="en-US" sz="5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5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1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𝜂𝛾</m:t>
                      </m:r>
                      <m:nary>
                        <m:naryPr>
                          <m:chr m:val="∑"/>
                          <m:ctrlPr>
                            <a:rPr lang="en-US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5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5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5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𝑝𝑟𝑒𝑣</m:t>
                              </m:r>
                              <m:d>
                                <m:dPr>
                                  <m:ctrlPr>
                                    <a:rPr lang="en-US" sz="51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1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5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97031634-E761-6140-9073-CCEEDF648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834" y="3811226"/>
                <a:ext cx="8399230" cy="2206758"/>
              </a:xfrm>
              <a:prstGeom prst="rect">
                <a:avLst/>
              </a:prstGeom>
              <a:blipFill>
                <a:blip r:embed="rId4"/>
                <a:stretch>
                  <a:fillRect t="-114368" b="-1764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C592F2-1846-0340-A8A0-5554EC9E5A17}"/>
              </a:ext>
            </a:extLst>
          </p:cNvPr>
          <p:cNvSpPr txBox="1"/>
          <p:nvPr/>
        </p:nvSpPr>
        <p:spPr>
          <a:xfrm>
            <a:off x="210975" y="5934670"/>
            <a:ext cx="7851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Notice: </a:t>
            </a:r>
            <a:r>
              <a:rPr lang="en-US" dirty="0">
                <a:solidFill>
                  <a:srgbClr val="FF0000"/>
                </a:solidFill>
              </a:rPr>
              <a:t>estimation</a:t>
            </a:r>
            <a:r>
              <a:rPr lang="en-US" dirty="0"/>
              <a:t> assumes round robin of worker step completion.</a:t>
            </a:r>
          </a:p>
          <a:p>
            <a:r>
              <a:rPr lang="en-US" dirty="0"/>
              <a:t>Easy to fix if needed when worker power is known, e.g., in a heterogeneous system</a:t>
            </a:r>
          </a:p>
          <a:p>
            <a:r>
              <a:rPr lang="en-US" dirty="0"/>
              <a:t>In a non-dedicated system, will always remain an </a:t>
            </a:r>
            <a:r>
              <a:rPr lang="en-US" dirty="0">
                <a:solidFill>
                  <a:srgbClr val="FF0000"/>
                </a:solidFill>
              </a:rPr>
              <a:t>estimate</a:t>
            </a:r>
          </a:p>
        </p:txBody>
      </p:sp>
    </p:spTree>
    <p:extLst>
      <p:ext uri="{BB962C8B-B14F-4D97-AF65-F5344CB8AC3E}">
        <p14:creationId xmlns:p14="http://schemas.microsoft.com/office/powerpoint/2010/main" val="52116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E534-71FB-4D4A-9FDC-5A068E54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- DANA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76F73-8288-0C4F-8F9E-905FD8F5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1532E42-652D-9E48-8484-3A5CF8C99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579" y="1655763"/>
            <a:ext cx="10413116" cy="403701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DC71794-15C4-8943-B322-0063057AF954}"/>
              </a:ext>
            </a:extLst>
          </p:cNvPr>
          <p:cNvSpPr/>
          <p:nvPr/>
        </p:nvSpPr>
        <p:spPr>
          <a:xfrm rot="10800000" flipH="1">
            <a:off x="3039191" y="4094590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D53435E-8972-334A-93BF-6A5BADB11278}"/>
              </a:ext>
            </a:extLst>
          </p:cNvPr>
          <p:cNvSpPr/>
          <p:nvPr/>
        </p:nvSpPr>
        <p:spPr>
          <a:xfrm rot="10800000" flipH="1">
            <a:off x="6562493" y="4094589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A0092A5-0C5B-EC48-B087-83637489B570}"/>
              </a:ext>
            </a:extLst>
          </p:cNvPr>
          <p:cNvSpPr/>
          <p:nvPr/>
        </p:nvSpPr>
        <p:spPr>
          <a:xfrm rot="10800000" flipH="1">
            <a:off x="10128909" y="4075501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768EE40-90FB-5E45-999F-F5DC59CBA98C}"/>
              </a:ext>
            </a:extLst>
          </p:cNvPr>
          <p:cNvSpPr/>
          <p:nvPr/>
        </p:nvSpPr>
        <p:spPr>
          <a:xfrm rot="10800000" flipH="1">
            <a:off x="2147076" y="4104032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9057CAD-3BFE-5E45-B005-1FA2BA86F612}"/>
              </a:ext>
            </a:extLst>
          </p:cNvPr>
          <p:cNvSpPr/>
          <p:nvPr/>
        </p:nvSpPr>
        <p:spPr>
          <a:xfrm rot="10800000" flipH="1">
            <a:off x="5637708" y="4075501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72D4200-7D7B-CC43-BDBE-300C867C2429}"/>
              </a:ext>
            </a:extLst>
          </p:cNvPr>
          <p:cNvSpPr/>
          <p:nvPr/>
        </p:nvSpPr>
        <p:spPr>
          <a:xfrm rot="10800000" flipH="1">
            <a:off x="9204124" y="4104032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712A4-D1E2-724D-91EE-157E03B5ED3A}"/>
              </a:ext>
            </a:extLst>
          </p:cNvPr>
          <p:cNvSpPr txBox="1"/>
          <p:nvPr/>
        </p:nvSpPr>
        <p:spPr>
          <a:xfrm>
            <a:off x="2300486" y="1852933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(S</a:t>
            </a:r>
            <a:r>
              <a:rPr lang="en-IL" sz="1100" dirty="0"/>
              <a:t>ingle worker)</a:t>
            </a:r>
          </a:p>
        </p:txBody>
      </p:sp>
    </p:spTree>
    <p:extLst>
      <p:ext uri="{BB962C8B-B14F-4D97-AF65-F5344CB8AC3E}">
        <p14:creationId xmlns:p14="http://schemas.microsoft.com/office/powerpoint/2010/main" val="2470539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E534-71FB-4D4A-9FDC-5A068E54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Speed - DANA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76F73-8288-0C4F-8F9E-905FD8F5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15A440-23CB-B94A-81BB-55DBDE128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579" y="1655763"/>
            <a:ext cx="10413116" cy="4037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1AA7D-1469-9147-B164-378A1192C7DA}"/>
              </a:ext>
            </a:extLst>
          </p:cNvPr>
          <p:cNvSpPr txBox="1"/>
          <p:nvPr/>
        </p:nvSpPr>
        <p:spPr>
          <a:xfrm>
            <a:off x="3578302" y="1852933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(S</a:t>
            </a:r>
            <a:r>
              <a:rPr lang="en-IL" sz="1100" dirty="0"/>
              <a:t>ingle worker)</a:t>
            </a:r>
          </a:p>
        </p:txBody>
      </p:sp>
    </p:spTree>
    <p:extLst>
      <p:ext uri="{BB962C8B-B14F-4D97-AF65-F5344CB8AC3E}">
        <p14:creationId xmlns:p14="http://schemas.microsoft.com/office/powerpoint/2010/main" val="1376929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AEB-66C5-E840-8EB1-3C6B7A66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E7ADD-94D0-8B4A-8A88-BFCC421A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7FC7E1-EB82-A64D-860B-0FF7B81F6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0" y="1985962"/>
            <a:ext cx="11427409" cy="344328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F77475-E965-8041-B266-0E3EEE5C5691}"/>
              </a:ext>
            </a:extLst>
          </p:cNvPr>
          <p:cNvSpPr/>
          <p:nvPr/>
        </p:nvSpPr>
        <p:spPr>
          <a:xfrm>
            <a:off x="4926880" y="3657600"/>
            <a:ext cx="829733" cy="558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F347-A2C5-FF48-A40C-873EF5A2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F54B74-1C04-BF4D-801D-851EA0868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14" y="1554734"/>
            <a:ext cx="3362333" cy="4037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D1770-BED5-334A-9796-66EE9628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BE29-BF21-D348-B403-3611DDD9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BD78F-CE1B-864C-8890-E3A3259A2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Minimize an optimization problem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is the objective function (loss) and the vector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ar-AE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ar-AE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US" dirty="0"/>
                  <a:t>are the model's parameters.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gradient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Then the update rule of SGD for the given problem with learning rate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BD78F-CE1B-864C-8890-E3A3259A2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3" t="-2821" r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101BE-B9F4-9347-A6B2-B0B24DCA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79DC1D3B-E01E-F743-B45A-317B9DC34568}"/>
                  </a:ext>
                </a:extLst>
              </p:cNvPr>
              <p:cNvSpPr txBox="1"/>
              <p:nvPr/>
            </p:nvSpPr>
            <p:spPr>
              <a:xfrm>
                <a:off x="6465188" y="4137462"/>
                <a:ext cx="4597477" cy="15696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5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sz="5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ar-AE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ar-AE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5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defTabSz="914400" latinLnBrk="1">
                  <a:spcBef>
                    <a:spcPts val="0"/>
                  </a:spcBef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r-AE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ar-AE" sz="5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ar-AE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sz="5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1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Equation">
                <a:extLst>
                  <a:ext uri="{FF2B5EF4-FFF2-40B4-BE49-F238E27FC236}">
                    <a16:creationId xmlns:a16="http://schemas.microsoft.com/office/drawing/2014/main" id="{79DC1D3B-E01E-F743-B45A-317B9DC34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88" y="4137462"/>
                <a:ext cx="4597477" cy="1569660"/>
              </a:xfrm>
              <a:prstGeom prst="rect">
                <a:avLst/>
              </a:prstGeom>
              <a:blipFill>
                <a:blip r:embed="rId4"/>
                <a:stretch>
                  <a:fillRect l="-2479" b="-112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AE79C1-2E73-F84C-A874-AD13ADA2A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58" y="3948366"/>
            <a:ext cx="4839485" cy="2523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B0D7D96-B9D8-B447-AEE2-636522A05DBE}"/>
              </a:ext>
            </a:extLst>
          </p:cNvPr>
          <p:cNvSpPr/>
          <p:nvPr/>
        </p:nvSpPr>
        <p:spPr>
          <a:xfrm>
            <a:off x="6223180" y="3948366"/>
            <a:ext cx="4839485" cy="10711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109A6-9606-F245-8DBE-4CE3D3712E6B}"/>
              </a:ext>
            </a:extLst>
          </p:cNvPr>
          <p:cNvSpPr txBox="1"/>
          <p:nvPr/>
        </p:nvSpPr>
        <p:spPr>
          <a:xfrm rot="923807">
            <a:off x="9442884" y="3541771"/>
            <a:ext cx="141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400" b="1" dirty="0"/>
              <a:t>Parallelize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3813E65F-8CCC-144C-A729-C6CF57982082}"/>
              </a:ext>
            </a:extLst>
          </p:cNvPr>
          <p:cNvSpPr/>
          <p:nvPr/>
        </p:nvSpPr>
        <p:spPr>
          <a:xfrm rot="10635144">
            <a:off x="5361053" y="4358760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26E01-9101-9F43-839E-03E053561CA8}"/>
              </a:ext>
            </a:extLst>
          </p:cNvPr>
          <p:cNvSpPr txBox="1"/>
          <p:nvPr/>
        </p:nvSpPr>
        <p:spPr>
          <a:xfrm>
            <a:off x="5435799" y="482040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Serial!</a:t>
            </a:r>
          </a:p>
        </p:txBody>
      </p:sp>
    </p:spTree>
    <p:extLst>
      <p:ext uri="{BB962C8B-B14F-4D97-AF65-F5344CB8AC3E}">
        <p14:creationId xmlns:p14="http://schemas.microsoft.com/office/powerpoint/2010/main" val="23288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E71238-992F-704F-BB5F-C82AACE39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98" y="2571453"/>
            <a:ext cx="1473200" cy="138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90AB2-5F9F-D64F-A117-7E0E3A44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DANA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8CA7-250D-DD43-8E36-48AF31490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656080"/>
            <a:ext cx="10753725" cy="10376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Momentum greatly increases the update step - </a:t>
            </a:r>
            <a:r>
              <a:rPr lang="en-US" i="1" dirty="0"/>
              <a:t>solved</a:t>
            </a:r>
            <a:endParaRPr lang="en-US" dirty="0"/>
          </a:p>
          <a:p>
            <a:r>
              <a:rPr lang="en-US" sz="4000" b="1" dirty="0">
                <a:solidFill>
                  <a:schemeClr val="tx1"/>
                </a:solidFill>
              </a:rPr>
              <a:t>gradient staleness - </a:t>
            </a:r>
            <a:r>
              <a:rPr lang="en-US" sz="4000" b="1" dirty="0">
                <a:solidFill>
                  <a:srgbClr val="FF0000"/>
                </a:solidFill>
              </a:rPr>
              <a:t>unsolved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E16F8-CB2C-2E4C-B3C2-C6863E2C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Equation">
            <a:extLst>
              <a:ext uri="{FF2B5EF4-FFF2-40B4-BE49-F238E27FC236}">
                <a16:creationId xmlns:a16="http://schemas.microsoft.com/office/drawing/2014/main" id="{573BD176-9C35-BC4C-9558-717FAAF92FC7}"/>
              </a:ext>
            </a:extLst>
          </p:cNvPr>
          <p:cNvSpPr txBox="1"/>
          <p:nvPr/>
        </p:nvSpPr>
        <p:spPr>
          <a:xfrm>
            <a:off x="3997601" y="4712235"/>
            <a:ext cx="65" cy="7848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sz="5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ource: “TensorFlow: Large-Scale Machine Learning on Heterogeneous Distributed Systems”">
            <a:extLst>
              <a:ext uri="{FF2B5EF4-FFF2-40B4-BE49-F238E27FC236}">
                <a16:creationId xmlns:a16="http://schemas.microsoft.com/office/drawing/2014/main" id="{4258D2A2-F748-8442-9552-D099D6021F3E}"/>
              </a:ext>
            </a:extLst>
          </p:cNvPr>
          <p:cNvSpPr txBox="1"/>
          <p:nvPr/>
        </p:nvSpPr>
        <p:spPr>
          <a:xfrm>
            <a:off x="0" y="5832364"/>
            <a:ext cx="332396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Gap from Gradients</a:t>
            </a:r>
          </a:p>
        </p:txBody>
      </p:sp>
      <p:sp>
        <p:nvSpPr>
          <p:cNvPr id="7" name="מלבן: פינות מעוגלות 3">
            <a:extLst>
              <a:ext uri="{FF2B5EF4-FFF2-40B4-BE49-F238E27FC236}">
                <a16:creationId xmlns:a16="http://schemas.microsoft.com/office/drawing/2014/main" id="{EE8A067F-3330-BC40-A7A2-8B14947B45B5}"/>
              </a:ext>
            </a:extLst>
          </p:cNvPr>
          <p:cNvSpPr/>
          <p:nvPr/>
        </p:nvSpPr>
        <p:spPr>
          <a:xfrm>
            <a:off x="676656" y="4147778"/>
            <a:ext cx="1803347" cy="10434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8" name="מלבן: פינות מעוגלות 4">
            <a:extLst>
              <a:ext uri="{FF2B5EF4-FFF2-40B4-BE49-F238E27FC236}">
                <a16:creationId xmlns:a16="http://schemas.microsoft.com/office/drawing/2014/main" id="{469BC042-C3E1-FA4B-9415-7A0DAC152C4F}"/>
              </a:ext>
            </a:extLst>
          </p:cNvPr>
          <p:cNvSpPr/>
          <p:nvPr/>
        </p:nvSpPr>
        <p:spPr>
          <a:xfrm>
            <a:off x="2480003" y="4147778"/>
            <a:ext cx="7630092" cy="10434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9" name="סוגר מסולסל שמאלי 5">
            <a:extLst>
              <a:ext uri="{FF2B5EF4-FFF2-40B4-BE49-F238E27FC236}">
                <a16:creationId xmlns:a16="http://schemas.microsoft.com/office/drawing/2014/main" id="{696C1F89-693C-3843-9291-95124DCF55A7}"/>
              </a:ext>
            </a:extLst>
          </p:cNvPr>
          <p:cNvSpPr/>
          <p:nvPr/>
        </p:nvSpPr>
        <p:spPr>
          <a:xfrm rot="16200000">
            <a:off x="1214288" y="4653577"/>
            <a:ext cx="728083" cy="1803347"/>
          </a:xfrm>
          <a:prstGeom prst="leftBrac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סוגר מסולסל שמאלי 12">
            <a:extLst>
              <a:ext uri="{FF2B5EF4-FFF2-40B4-BE49-F238E27FC236}">
                <a16:creationId xmlns:a16="http://schemas.microsoft.com/office/drawing/2014/main" id="{1EAF3216-ECD1-5D4D-BAEB-02F2276081A2}"/>
              </a:ext>
            </a:extLst>
          </p:cNvPr>
          <p:cNvSpPr/>
          <p:nvPr/>
        </p:nvSpPr>
        <p:spPr>
          <a:xfrm rot="16200000">
            <a:off x="5927176" y="1744038"/>
            <a:ext cx="735487" cy="7629828"/>
          </a:xfrm>
          <a:prstGeom prst="leftBrac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source: “TensorFlow: Large-Scale Machine Learning on Heterogeneous Distributed Systems”">
            <a:extLst>
              <a:ext uri="{FF2B5EF4-FFF2-40B4-BE49-F238E27FC236}">
                <a16:creationId xmlns:a16="http://schemas.microsoft.com/office/drawing/2014/main" id="{EA7FF326-E832-8F44-9CDC-D82C80A73E67}"/>
              </a:ext>
            </a:extLst>
          </p:cNvPr>
          <p:cNvSpPr txBox="1"/>
          <p:nvPr/>
        </p:nvSpPr>
        <p:spPr>
          <a:xfrm>
            <a:off x="5389230" y="5895086"/>
            <a:ext cx="375125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Gap from Momentum</a:t>
            </a:r>
          </a:p>
        </p:txBody>
      </p:sp>
      <p:sp>
        <p:nvSpPr>
          <p:cNvPr id="12" name="סוגר מסולסל שמאלי 16">
            <a:extLst>
              <a:ext uri="{FF2B5EF4-FFF2-40B4-BE49-F238E27FC236}">
                <a16:creationId xmlns:a16="http://schemas.microsoft.com/office/drawing/2014/main" id="{2CC77A92-1969-0A4C-A5AA-417F1A043DF4}"/>
              </a:ext>
            </a:extLst>
          </p:cNvPr>
          <p:cNvSpPr/>
          <p:nvPr/>
        </p:nvSpPr>
        <p:spPr>
          <a:xfrm rot="5400000">
            <a:off x="5025500" y="-936551"/>
            <a:ext cx="735487" cy="9433176"/>
          </a:xfrm>
          <a:prstGeom prst="leftBrac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source: “TensorFlow: Large-Scale Machine Learning on Heterogeneous Distributed Systems”">
            <a:extLst>
              <a:ext uri="{FF2B5EF4-FFF2-40B4-BE49-F238E27FC236}">
                <a16:creationId xmlns:a16="http://schemas.microsoft.com/office/drawing/2014/main" id="{E739802A-CB1A-244A-B04F-86939F21A5C6}"/>
              </a:ext>
            </a:extLst>
          </p:cNvPr>
          <p:cNvSpPr txBox="1"/>
          <p:nvPr/>
        </p:nvSpPr>
        <p:spPr>
          <a:xfrm>
            <a:off x="5508379" y="2927035"/>
            <a:ext cx="170954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Total Gap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3D425-ED2F-3448-A9BD-F8B43D46774C}"/>
              </a:ext>
            </a:extLst>
          </p:cNvPr>
          <p:cNvSpPr txBox="1"/>
          <p:nvPr/>
        </p:nvSpPr>
        <p:spPr>
          <a:xfrm>
            <a:off x="4876604" y="3893995"/>
            <a:ext cx="3599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</a:rPr>
              <a:t>DANA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9DAD02-C4AA-A94F-B7BE-4C82610AF2E9}"/>
              </a:ext>
            </a:extLst>
          </p:cNvPr>
          <p:cNvSpPr/>
          <p:nvPr/>
        </p:nvSpPr>
        <p:spPr>
          <a:xfrm>
            <a:off x="142099" y="3737201"/>
            <a:ext cx="2859932" cy="16845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E27FF3-FF8A-F94E-B646-2B569EDD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942" y="3465620"/>
            <a:ext cx="1453143" cy="145314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07446ABE-88E6-EB45-9C06-63027EE49312}"/>
                  </a:ext>
                </a:extLst>
              </p:cNvPr>
              <p:cNvSpPr txBox="1"/>
              <p:nvPr/>
            </p:nvSpPr>
            <p:spPr>
              <a:xfrm>
                <a:off x="7354694" y="3039286"/>
                <a:ext cx="3029480" cy="307777"/>
              </a:xfrm>
              <a:prstGeom prst="rect">
                <a:avLst/>
              </a:prstGeom>
              <a:ln w="38100">
                <a:solidFill>
                  <a:schemeClr val="tx1"/>
                </a:solidFill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𝐺𝑎𝑝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)≜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𝑅𝑀𝑆𝐸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100" dirty="0">
                  <a:solidFill>
                    <a:srgbClr val="FF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Equation">
                <a:extLst>
                  <a:ext uri="{FF2B5EF4-FFF2-40B4-BE49-F238E27FC236}">
                    <a16:creationId xmlns:a16="http://schemas.microsoft.com/office/drawing/2014/main" id="{07446ABE-88E6-EB45-9C06-63027EE49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94" y="3039286"/>
                <a:ext cx="3029480" cy="307777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  <a:ln w="38100">
                <a:solidFill>
                  <a:schemeClr val="tx1"/>
                </a:solidFill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7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/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Staleness mitigation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19179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radient staleness"/>
          <p:cNvSpPr txBox="1">
            <a:spLocks noGrp="1"/>
          </p:cNvSpPr>
          <p:nvPr>
            <p:ph type="title"/>
          </p:nvPr>
        </p:nvSpPr>
        <p:spPr>
          <a:xfrm>
            <a:off x="657227" y="499532"/>
            <a:ext cx="10772775" cy="1658197"/>
          </a:xfrm>
          <a:prstGeom prst="rect">
            <a:avLst/>
          </a:prstGeom>
        </p:spPr>
        <p:txBody>
          <a:bodyPr>
            <a:norm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Staleness Penalizing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769286" y="1999303"/>
                <a:ext cx="10548655" cy="316049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“Stale Aware”[2] the most popular method:</a:t>
                </a:r>
              </a:p>
              <a:p>
                <a:pPr lvl="5">
                  <a:buClr>
                    <a:schemeClr val="tx2">
                      <a:lumMod val="50000"/>
                      <a:lumOff val="50000"/>
                    </a:schemeClr>
                  </a:buCl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Divide the learning rate by the current lag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𝜂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venir Next"/>
                      </a:rPr>
                      <m:t>← 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venir Next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venir Next"/>
                          </a:rPr>
                          <m:t>𝜂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venir Next"/>
                          </a:rPr>
                          <m:t>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venir Next"/>
                          </a:rPr>
                          <m:t>+1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tx1"/>
                  </a:solidFill>
                  <a:sym typeface="Avenir Next"/>
                </a:endParaRPr>
              </a:p>
              <a:p>
                <a:pPr lvl="5">
                  <a:buClr>
                    <a:schemeClr val="tx2">
                      <a:lumMod val="50000"/>
                      <a:lumOff val="50000"/>
                    </a:schemeClr>
                  </a:buClr>
                  <a:buChar char="‣"/>
                </a:pPr>
                <a:endParaRPr lang="en-US" sz="2800" dirty="0">
                  <a:solidFill>
                    <a:schemeClr val="tx1"/>
                  </a:solidFill>
                  <a:sym typeface="Avenir Next"/>
                </a:endParaRPr>
              </a:p>
              <a:p>
                <a:pPr lvl="5">
                  <a:buClr>
                    <a:schemeClr val="tx2">
                      <a:lumMod val="50000"/>
                      <a:lumOff val="50000"/>
                    </a:schemeClr>
                  </a:buCl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Performs well when the number of workers is small (4-8)</a:t>
                </a:r>
              </a:p>
              <a:p>
                <a:pPr lvl="5">
                  <a:buClr>
                    <a:schemeClr val="tx2">
                      <a:lumMod val="50000"/>
                      <a:lumOff val="50000"/>
                    </a:schemeClr>
                  </a:buCl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Fails to converge when the number of workers is large because of very small step sizes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−1)</m:t>
                    </m:r>
                  </m:oMath>
                </a14:m>
                <a:endParaRPr lang="en-US" sz="3600" dirty="0">
                  <a:solidFill>
                    <a:schemeClr val="tx1"/>
                  </a:solidFill>
                  <a:sym typeface="Avenir Next"/>
                </a:endParaRPr>
              </a:p>
              <a:p>
                <a:pPr lvl="1">
                  <a:buFont typeface="Avenir Next"/>
                  <a:buChar char="‣"/>
                </a:pPr>
                <a:endParaRPr lang="en-US" dirty="0">
                  <a:solidFill>
                    <a:schemeClr val="tx1"/>
                  </a:solidFill>
                  <a:sym typeface="Avenir Next"/>
                </a:endParaRPr>
              </a:p>
              <a:p>
                <a:pPr>
                  <a:buChar char="‣"/>
                </a:pPr>
                <a:endParaRPr lang="en-US" b="1" dirty="0">
                  <a:solidFill>
                    <a:schemeClr val="tx1"/>
                  </a:solidFill>
                  <a:sym typeface="Avenir Next"/>
                </a:endParaRPr>
              </a:p>
            </p:txBody>
          </p:sp>
        </mc:Choice>
        <mc:Fallback xmlns="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69286" y="1999303"/>
                <a:ext cx="10548655" cy="3160498"/>
              </a:xfrm>
              <a:prstGeom prst="rect">
                <a:avLst/>
              </a:prstGeom>
              <a:blipFill>
                <a:blip r:embed="rId3"/>
                <a:stretch>
                  <a:fillRect l="-1444" t="-56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BB13-FA75-0946-9E34-CC10480A4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AE05D-EDF6-4EA0-B8B4-F5D24AB6AC0E}"/>
              </a:ext>
            </a:extLst>
          </p:cNvPr>
          <p:cNvSpPr/>
          <p:nvPr/>
        </p:nvSpPr>
        <p:spPr>
          <a:xfrm>
            <a:off x="1208866" y="6035301"/>
            <a:ext cx="9649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[2] “staleness-aware async-</a:t>
            </a:r>
            <a:r>
              <a:rPr lang="en-US" sz="1600" dirty="0" err="1">
                <a:latin typeface="Arial" panose="020B0604020202020204" pitchFamily="34" charset="0"/>
              </a:rPr>
              <a:t>sgd</a:t>
            </a:r>
            <a:r>
              <a:rPr lang="en-US" sz="1600" dirty="0">
                <a:latin typeface="Arial" panose="020B0604020202020204" pitchFamily="34" charset="0"/>
              </a:rPr>
              <a:t> for distributed deep learning” by Zhang et al.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ASGD suffers from gradient staleness: gradients sent by workers are often based on parameters that are older than the master’s (parameter server) current parameters.">
                <a:extLst>
                  <a:ext uri="{FF2B5EF4-FFF2-40B4-BE49-F238E27FC236}">
                    <a16:creationId xmlns:a16="http://schemas.microsoft.com/office/drawing/2014/main" id="{51CE3935-BB5C-4791-801F-D9389280C6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117" y="5159800"/>
                <a:ext cx="10548655" cy="1499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38" indent="-91438" algn="l" defTabSz="914377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Clr>
                    <a:schemeClr val="accent1"/>
                  </a:buClr>
                  <a:buFont typeface="Arial" pitchFamily="34" charset="0"/>
                  <a:buChar char="▸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7463" indent="-342891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▸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48626" indent="-548626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▸"/>
                  <a:defRPr sz="2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-822939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▸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53" indent="-1097253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▸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99970" indent="-228594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99965" indent="-228594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99960" indent="-228594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99955" indent="-228594" algn="l" defTabSz="914377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What happens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𝜏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? Over-penalizing.</a:t>
                </a:r>
              </a:p>
              <a:p>
                <a:pPr>
                  <a:buFont typeface="Arial" pitchFamily="34" charset="0"/>
                  <a:buChar char="‣"/>
                </a:pPr>
                <a:endParaRPr lang="en-US" b="1" dirty="0">
                  <a:solidFill>
                    <a:schemeClr val="tx1"/>
                  </a:solidFill>
                  <a:sym typeface="Avenir Next"/>
                </a:endParaRPr>
              </a:p>
            </p:txBody>
          </p:sp>
        </mc:Choice>
        <mc:Fallback xmlns="">
          <p:sp>
            <p:nvSpPr>
              <p:cNvPr id="9" name="ASGD suffers from gradient staleness: gradients sent by workers are often based on parameters that are older than the master’s (parameter server) current parameters.">
                <a:extLst>
                  <a:ext uri="{FF2B5EF4-FFF2-40B4-BE49-F238E27FC236}">
                    <a16:creationId xmlns:a16="http://schemas.microsoft.com/office/drawing/2014/main" id="{51CE3935-BB5C-4791-801F-D9389280C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7" y="5159800"/>
                <a:ext cx="10548655" cy="1499771"/>
              </a:xfrm>
              <a:prstGeom prst="rect">
                <a:avLst/>
              </a:prstGeom>
              <a:blipFill>
                <a:blip r:embed="rId4"/>
                <a:stretch>
                  <a:fillRect l="-1324" t="-1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4A27966-E206-2E4B-BF90-7E31873CDDF6}"/>
              </a:ext>
            </a:extLst>
          </p:cNvPr>
          <p:cNvSpPr txBox="1"/>
          <p:nvPr/>
        </p:nvSpPr>
        <p:spPr>
          <a:xfrm>
            <a:off x="8099614" y="60045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20019777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radient stal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DANA Gap Aware </a:t>
            </a:r>
            <a:r>
              <a:rPr lang="en-US" sz="3200" dirty="0"/>
              <a:t>[ICLR 2020]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08867" y="2623279"/>
                <a:ext cx="9863323" cy="379440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Char char="‣"/>
                </a:pPr>
                <a:r>
                  <a:rPr lang="en-US" sz="3200" b="1" dirty="0">
                    <a:solidFill>
                      <a:srgbClr val="FF0000"/>
                    </a:solidFill>
                    <a:sym typeface="Avenir Next"/>
                  </a:rPr>
                  <a:t>Penalize stale gradients </a:t>
                </a:r>
                <a:r>
                  <a:rPr lang="en-US" sz="3200" dirty="0">
                    <a:solidFill>
                      <a:schemeClr val="tx1"/>
                    </a:solidFill>
                    <a:sym typeface="Avenir Next"/>
                  </a:rPr>
                  <a:t>using</a:t>
                </a:r>
                <a:r>
                  <a:rPr lang="en-US" sz="3200" b="1" dirty="0">
                    <a:solidFill>
                      <a:schemeClr val="tx1"/>
                    </a:solidFill>
                    <a:sym typeface="Avenir Next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sym typeface="Avenir Next"/>
                  </a:rPr>
                  <a:t>the minimal number of update steps required to traverse the current distance between the parameters </a:t>
                </a:r>
              </a:p>
              <a:p>
                <a:pPr lvl="3">
                  <a:buChar char="‣"/>
                </a:pPr>
                <a:r>
                  <a:rPr lang="en-US" sz="2600" dirty="0" err="1">
                    <a:solidFill>
                      <a:schemeClr val="tx1"/>
                    </a:solidFill>
                    <a:sym typeface="Avenir Next"/>
                  </a:rPr>
                  <a:t>MaxStepSize</a:t>
                </a:r>
                <a:r>
                  <a:rPr lang="en-US" sz="2600" dirty="0">
                    <a:solidFill>
                      <a:schemeClr val="tx1"/>
                    </a:solidFill>
                    <a:sym typeface="Avenir Next"/>
                  </a:rPr>
                  <a:t> ~= maximal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𝜂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sym typeface="Avenir Next"/>
                  </a:rPr>
                  <a:t> </a:t>
                </a:r>
                <a:r>
                  <a:rPr lang="en-US" sz="3200" b="1" dirty="0">
                    <a:solidFill>
                      <a:schemeClr val="tx1"/>
                    </a:solidFill>
                    <a:latin typeface="Aharoni" panose="020F0502020204030204" pitchFamily="34" charset="0"/>
                    <a:cs typeface="Aharoni" panose="020F0502020204030204" pitchFamily="34" charset="0"/>
                    <a:sym typeface="Avenir Next"/>
                  </a:rPr>
                  <a:t>X</a:t>
                </a:r>
                <a:r>
                  <a:rPr lang="en-US" sz="2600" dirty="0">
                    <a:solidFill>
                      <a:schemeClr val="tx1"/>
                    </a:solidFill>
                    <a:sym typeface="Avenir Next"/>
                  </a:rPr>
                  <a:t> a gradient with an average norm</a:t>
                </a:r>
              </a:p>
              <a:p>
                <a:pPr>
                  <a:buChar char="‣"/>
                </a:pPr>
                <a:endParaRPr lang="en-US" sz="3200" dirty="0">
                  <a:solidFill>
                    <a:schemeClr val="tx1"/>
                  </a:solidFill>
                  <a:sym typeface="Avenir Next"/>
                </a:endParaRPr>
              </a:p>
              <a:p>
                <a:pPr lvl="1">
                  <a:buChar char="‣"/>
                </a:pPr>
                <a:r>
                  <a:rPr lang="en-US" sz="3200" b="1" dirty="0">
                    <a:solidFill>
                      <a:schemeClr val="tx1"/>
                    </a:solidFill>
                    <a:sym typeface="Avenir Next"/>
                  </a:rPr>
                  <a:t>[Normalized]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𝑮𝒂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𝒑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Avenir Next"/>
                      </a:rPr>
                      <m:t>= 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𝒕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+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𝝉</m:t>
                                </m:r>
                              </m:sub>
                            </m:s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  <m:t>𝜼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  <m:t>𝒎𝒂𝒙</m:t>
                            </m:r>
                          </m:sub>
                        </m:s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 ∗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𝑬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[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Avenir Next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</m:ctrlPr>
                              </m:dPr>
                              <m:e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𝛁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venir Next"/>
                                  </a:rPr>
                                  <m:t>𝑱</m:t>
                                </m:r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venir Next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venir Next"/>
                                      </a:rPr>
                                      <m:t>𝜽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]</m:t>
                        </m:r>
                      </m:den>
                    </m:f>
                  </m:oMath>
                </a14:m>
                <a:endParaRPr lang="en-US" sz="3200" dirty="0">
                  <a:solidFill>
                    <a:schemeClr val="tx1"/>
                  </a:solidFill>
                  <a:sym typeface="Avenir Next"/>
                </a:endParaRPr>
              </a:p>
              <a:p>
                <a:pPr lvl="1">
                  <a:buFont typeface="Avenir Next"/>
                  <a:buChar char="‣"/>
                </a:pPr>
                <a:endParaRPr lang="en-US" dirty="0">
                  <a:solidFill>
                    <a:schemeClr val="tx1"/>
                  </a:solidFill>
                  <a:sym typeface="Avenir Next"/>
                </a:endParaRPr>
              </a:p>
              <a:p>
                <a:pPr>
                  <a:buChar char="‣"/>
                </a:pPr>
                <a:endParaRPr lang="en-US" b="1" dirty="0">
                  <a:solidFill>
                    <a:schemeClr val="tx1"/>
                  </a:solidFill>
                  <a:sym typeface="Avenir Next"/>
                </a:endParaRPr>
              </a:p>
            </p:txBody>
          </p:sp>
        </mc:Choice>
        <mc:Fallback xmlns="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08867" y="2623279"/>
                <a:ext cx="9863323" cy="3794406"/>
              </a:xfrm>
              <a:prstGeom prst="rect">
                <a:avLst/>
              </a:prstGeom>
              <a:blipFill>
                <a:blip r:embed="rId3"/>
                <a:stretch>
                  <a:fillRect l="-1799" t="-602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BB13-FA75-0946-9E34-CC10480A4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650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radient stal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DANA + Gap Aware – the perfect combination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499183" y="2040515"/>
                <a:ext cx="11421884" cy="1388485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sym typeface="Avenir Next"/>
                  </a:rPr>
                  <a:t>DANA</a:t>
                </a: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– brings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𝜃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𝑡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+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venir Next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closer by estimating the master’s future position</a:t>
                </a:r>
              </a:p>
              <a:p>
                <a:pPr>
                  <a:buChar char="‣"/>
                </a:pP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  <a:sym typeface="Avenir Next"/>
                  </a:rPr>
                  <a:t>Gap Aware </a:t>
                </a:r>
                <a:r>
                  <a:rPr lang="en-US" sz="2800" dirty="0">
                    <a:solidFill>
                      <a:schemeClr val="tx1"/>
                    </a:solidFill>
                    <a:sym typeface="Avenir Next"/>
                  </a:rPr>
                  <a:t>– penalizes the remaining staleness</a:t>
                </a:r>
              </a:p>
              <a:p>
                <a:pPr lvl="1">
                  <a:buFont typeface="Avenir Next"/>
                  <a:buChar char="‣"/>
                </a:pPr>
                <a:endParaRPr lang="en-US" dirty="0">
                  <a:solidFill>
                    <a:schemeClr val="tx1"/>
                  </a:solidFill>
                  <a:sym typeface="Avenir Next"/>
                </a:endParaRPr>
              </a:p>
              <a:p>
                <a:pPr>
                  <a:buChar char="‣"/>
                </a:pPr>
                <a:endParaRPr lang="en-US" b="1" dirty="0">
                  <a:solidFill>
                    <a:schemeClr val="tx1"/>
                  </a:solidFill>
                  <a:sym typeface="Avenir Next"/>
                </a:endParaRPr>
              </a:p>
            </p:txBody>
          </p:sp>
        </mc:Choice>
        <mc:Fallback xmlns="">
          <p:sp>
            <p:nvSpPr>
              <p:cNvPr id="253" name="ASGD suffers from gradient staleness: gradients sent by workers are often based on parameters that are older than the master’s (parameter server) current parameters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99183" y="2040515"/>
                <a:ext cx="11421884" cy="1388485"/>
              </a:xfrm>
              <a:prstGeom prst="rect">
                <a:avLst/>
              </a:prstGeom>
              <a:blipFill>
                <a:blip r:embed="rId3"/>
                <a:stretch>
                  <a:fillRect l="-1221" t="-136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BB13-FA75-0946-9E34-CC10480A4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A96F5-0174-47B2-B581-25A54DDF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" y="3652680"/>
            <a:ext cx="12032760" cy="3203137"/>
          </a:xfrm>
          <a:prstGeom prst="rect">
            <a:avLst/>
          </a:prstGeom>
        </p:spPr>
      </p:pic>
      <p:sp>
        <p:nvSpPr>
          <p:cNvPr id="7" name="ASGD suffers from gradient staleness: gradients sent by workers are often based on parameters that are older than the master’s (parameter server) current parameters.">
            <a:extLst>
              <a:ext uri="{FF2B5EF4-FFF2-40B4-BE49-F238E27FC236}">
                <a16:creationId xmlns:a16="http://schemas.microsoft.com/office/drawing/2014/main" id="{76420BC9-ECC4-4569-B8CC-B5762B321DEB}"/>
              </a:ext>
            </a:extLst>
          </p:cNvPr>
          <p:cNvSpPr txBox="1">
            <a:spLocks/>
          </p:cNvSpPr>
          <p:nvPr/>
        </p:nvSpPr>
        <p:spPr>
          <a:xfrm>
            <a:off x="8727005" y="3227207"/>
            <a:ext cx="3194062" cy="47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8" indent="-91438" algn="l" defTabSz="914377" rtl="0" eaLnBrk="1" latinLnBrk="0" hangingPunct="1">
              <a:lnSpc>
                <a:spcPct val="85000"/>
              </a:lnSpc>
              <a:spcBef>
                <a:spcPts val="1300"/>
              </a:spcBef>
              <a:buClr>
                <a:schemeClr val="accent1"/>
              </a:buClr>
              <a:buFont typeface="Arial" pitchFamily="34" charset="0"/>
              <a:buChar char="▸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63" indent="-342891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▸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26" indent="-548626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▸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-822939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▸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53" indent="-1097253" algn="l" defTabSz="914377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▸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9997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9996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99960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99955" indent="-228594" algn="l" defTabSz="914377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" lvl="1" indent="0">
              <a:buNone/>
            </a:pPr>
            <a:r>
              <a:rPr lang="en-US" dirty="0">
                <a:solidFill>
                  <a:schemeClr val="tx1"/>
                </a:solidFill>
                <a:sym typeface="Avenir Next"/>
              </a:rPr>
              <a:t>CIFAR100 </a:t>
            </a:r>
            <a:r>
              <a:rPr lang="en-US" dirty="0" err="1">
                <a:solidFill>
                  <a:schemeClr val="tx1"/>
                </a:solidFill>
                <a:sym typeface="Avenir Next"/>
              </a:rPr>
              <a:t>WideResNet</a:t>
            </a:r>
            <a:endParaRPr lang="en-US" dirty="0">
              <a:solidFill>
                <a:schemeClr val="tx1"/>
              </a:solidFill>
              <a:sym typeface="Avenir Next"/>
            </a:endParaRPr>
          </a:p>
          <a:p>
            <a:pPr>
              <a:buFont typeface="Arial" pitchFamily="34" charset="0"/>
              <a:buChar char="‣"/>
            </a:pPr>
            <a:endParaRPr lang="en-US" b="1" dirty="0">
              <a:solidFill>
                <a:schemeClr val="tx1"/>
              </a:solidFill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2953180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5C89B91-CD3A-1246-97E9-513FEF3C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7" y="2503176"/>
            <a:ext cx="3671455" cy="305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EBA75-CA89-5045-B60F-ED63D0E82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3" y="2503176"/>
            <a:ext cx="3488720" cy="2907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941323-DEC3-064A-A214-ADB1B6A88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1" y="2503176"/>
            <a:ext cx="3555819" cy="29631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431282-A670-4B4A-BE17-1E7BB81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CIFAR experiments - scalability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05D22F-C77B-2D4E-B02F-BB1AA41FD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09ADD74-237F-FE4C-AFBA-4F6570BDD6D7}"/>
              </a:ext>
            </a:extLst>
          </p:cNvPr>
          <p:cNvSpPr/>
          <p:nvPr/>
        </p:nvSpPr>
        <p:spPr>
          <a:xfrm rot="13825328" flipH="1">
            <a:off x="3351345" y="5137651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6C7D59A-7999-794A-ABE4-3ADBCC98A030}"/>
              </a:ext>
            </a:extLst>
          </p:cNvPr>
          <p:cNvSpPr/>
          <p:nvPr/>
        </p:nvSpPr>
        <p:spPr>
          <a:xfrm rot="13825328" flipH="1">
            <a:off x="6983824" y="5157712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C904810-2B8C-0444-9232-8FD1BA8166D7}"/>
              </a:ext>
            </a:extLst>
          </p:cNvPr>
          <p:cNvSpPr/>
          <p:nvPr/>
        </p:nvSpPr>
        <p:spPr>
          <a:xfrm rot="13825328" flipH="1">
            <a:off x="10727304" y="5299436"/>
            <a:ext cx="405905" cy="54558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B3E5FBF-E819-7A47-A79C-CD001E08A565}"/>
              </a:ext>
            </a:extLst>
          </p:cNvPr>
          <p:cNvSpPr/>
          <p:nvPr/>
        </p:nvSpPr>
        <p:spPr>
          <a:xfrm rot="11835602" flipH="1">
            <a:off x="1527156" y="5218287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F238C9B0-59EF-A84D-A6B5-A58A73E235E2}"/>
              </a:ext>
            </a:extLst>
          </p:cNvPr>
          <p:cNvSpPr/>
          <p:nvPr/>
        </p:nvSpPr>
        <p:spPr>
          <a:xfrm rot="11835602" flipH="1">
            <a:off x="5159634" y="5166823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4A64A3D-2B5B-0C4D-BA10-A9100B91FA26}"/>
              </a:ext>
            </a:extLst>
          </p:cNvPr>
          <p:cNvSpPr/>
          <p:nvPr/>
        </p:nvSpPr>
        <p:spPr>
          <a:xfrm rot="11835602" flipH="1">
            <a:off x="8696915" y="5271647"/>
            <a:ext cx="405905" cy="545583"/>
          </a:xfrm>
          <a:prstGeom prst="downArrow">
            <a:avLst/>
          </a:prstGeom>
          <a:solidFill>
            <a:srgbClr val="FF4388">
              <a:alpha val="5098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BE7D1-D681-CB41-A69A-FF21F4DB369F}"/>
              </a:ext>
            </a:extLst>
          </p:cNvPr>
          <p:cNvSpPr txBox="1"/>
          <p:nvPr/>
        </p:nvSpPr>
        <p:spPr>
          <a:xfrm>
            <a:off x="5071263" y="1788400"/>
            <a:ext cx="20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Cifar10/</a:t>
            </a:r>
            <a:r>
              <a:rPr lang="en-US" dirty="0" err="1"/>
              <a:t>WideResnet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93E2A-8542-8742-8FF9-5406ED96A542}"/>
              </a:ext>
            </a:extLst>
          </p:cNvPr>
          <p:cNvSpPr txBox="1"/>
          <p:nvPr/>
        </p:nvSpPr>
        <p:spPr>
          <a:xfrm>
            <a:off x="1537511" y="1804436"/>
            <a:ext cx="15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Cifar10/Resnet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4B65B-B102-B142-A54B-C7D0832DE707}"/>
              </a:ext>
            </a:extLst>
          </p:cNvPr>
          <p:cNvSpPr txBox="1"/>
          <p:nvPr/>
        </p:nvSpPr>
        <p:spPr>
          <a:xfrm>
            <a:off x="8487998" y="1788399"/>
            <a:ext cx="216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Cifar100/</a:t>
            </a:r>
            <a:r>
              <a:rPr lang="en-US" dirty="0" err="1"/>
              <a:t>WideResnet</a:t>
            </a:r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2CD7095-5DA6-C04F-8999-BFADED321430}"/>
              </a:ext>
            </a:extLst>
          </p:cNvPr>
          <p:cNvSpPr/>
          <p:nvPr/>
        </p:nvSpPr>
        <p:spPr>
          <a:xfrm rot="11835602" flipH="1">
            <a:off x="2214344" y="5202250"/>
            <a:ext cx="405905" cy="545583"/>
          </a:xfrm>
          <a:prstGeom prst="downArrow">
            <a:avLst/>
          </a:prstGeom>
          <a:solidFill>
            <a:srgbClr val="C01B74">
              <a:alpha val="50588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BA0F72CF-00E7-BC44-81E8-9EE8E80FA243}"/>
              </a:ext>
            </a:extLst>
          </p:cNvPr>
          <p:cNvSpPr/>
          <p:nvPr/>
        </p:nvSpPr>
        <p:spPr>
          <a:xfrm rot="11835602" flipH="1">
            <a:off x="5820240" y="5193567"/>
            <a:ext cx="405905" cy="545583"/>
          </a:xfrm>
          <a:prstGeom prst="downArrow">
            <a:avLst/>
          </a:prstGeom>
          <a:solidFill>
            <a:srgbClr val="C01B74">
              <a:alpha val="50588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213CF54-322D-9E48-9E77-82EA4A79F683}"/>
              </a:ext>
            </a:extLst>
          </p:cNvPr>
          <p:cNvSpPr/>
          <p:nvPr/>
        </p:nvSpPr>
        <p:spPr>
          <a:xfrm rot="11835602" flipH="1">
            <a:off x="9404952" y="5289931"/>
            <a:ext cx="405905" cy="545583"/>
          </a:xfrm>
          <a:prstGeom prst="downArrow">
            <a:avLst/>
          </a:prstGeom>
          <a:solidFill>
            <a:srgbClr val="C01B74">
              <a:alpha val="50588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0939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7DB512-D80C-B34A-8784-9E56CAE0B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30" y="0"/>
            <a:ext cx="3823488" cy="2294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B5AE7-9F3C-3545-88FB-93AA87E41C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30" y="4510120"/>
            <a:ext cx="3909329" cy="2345597"/>
          </a:xfrm>
          <a:prstGeom prst="rect">
            <a:avLst/>
          </a:prstGeom>
        </p:spPr>
      </p:pic>
      <p:sp>
        <p:nvSpPr>
          <p:cNvPr id="252" name="Gradient staleness"/>
          <p:cNvSpPr txBox="1">
            <a:spLocks noGrp="1"/>
          </p:cNvSpPr>
          <p:nvPr>
            <p:ph type="title"/>
          </p:nvPr>
        </p:nvSpPr>
        <p:spPr>
          <a:xfrm>
            <a:off x="709612" y="557607"/>
            <a:ext cx="10772775" cy="1145244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Gap-Aware vs. Tuning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E6761-FE53-5944-B1D7-25290A236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8" y="1886712"/>
            <a:ext cx="6517197" cy="3152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96F82-17B4-9943-813D-654418B0C8A4}"/>
              </a:ext>
            </a:extLst>
          </p:cNvPr>
          <p:cNvSpPr txBox="1"/>
          <p:nvPr/>
        </p:nvSpPr>
        <p:spPr>
          <a:xfrm>
            <a:off x="295487" y="5577010"/>
            <a:ext cx="3401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 and Dana-GA are </a:t>
            </a:r>
            <a:r>
              <a:rPr lang="en-US" b="1" dirty="0"/>
              <a:t>not tuned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baseline hyper-params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ASGD </a:t>
            </a:r>
            <a:r>
              <a:rPr lang="en-US" b="1" dirty="0"/>
              <a:t>tuned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grid parameter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4E2C2-C5D2-E942-AD2A-B745F61868E1}"/>
              </a:ext>
            </a:extLst>
          </p:cNvPr>
          <p:cNvSpPr txBox="1"/>
          <p:nvPr/>
        </p:nvSpPr>
        <p:spPr>
          <a:xfrm>
            <a:off x="7174045" y="188275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Cifar10/R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A56B50-1E15-A34E-8A5F-6A9D274BA0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66" y="2241131"/>
            <a:ext cx="3879467" cy="2327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527A2B-2BF8-FB4B-9101-7A15406487B3}"/>
              </a:ext>
            </a:extLst>
          </p:cNvPr>
          <p:cNvSpPr txBox="1"/>
          <p:nvPr/>
        </p:nvSpPr>
        <p:spPr>
          <a:xfrm>
            <a:off x="7061548" y="2599923"/>
            <a:ext cx="125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Cifar10/WR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2E6DD-3A95-A44E-BF4A-D236F9AC4756}"/>
              </a:ext>
            </a:extLst>
          </p:cNvPr>
          <p:cNvSpPr txBox="1"/>
          <p:nvPr/>
        </p:nvSpPr>
        <p:spPr>
          <a:xfrm>
            <a:off x="6802148" y="6220614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Cifar100/WR</a:t>
            </a:r>
          </a:p>
        </p:txBody>
      </p:sp>
    </p:spTree>
    <p:extLst>
      <p:ext uri="{BB962C8B-B14F-4D97-AF65-F5344CB8AC3E}">
        <p14:creationId xmlns:p14="http://schemas.microsoft.com/office/powerpoint/2010/main" val="101916342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31282-A670-4B4A-BE17-1E7BB81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Imagenet</a:t>
            </a:r>
            <a:r>
              <a:rPr lang="en-US" dirty="0"/>
              <a:t>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4A88B-6E5B-E147-AFC1-DDBFAD9A5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6" y="1928813"/>
            <a:ext cx="11400455" cy="1077858"/>
          </a:xfrm>
        </p:spPr>
        <p:txBody>
          <a:bodyPr>
            <a:normAutofit/>
          </a:bodyPr>
          <a:lstStyle/>
          <a:p>
            <a:r>
              <a:rPr lang="en-US" dirty="0"/>
              <a:t>Every worker is a machine with 8 GPUs</a:t>
            </a:r>
          </a:p>
          <a:p>
            <a:r>
              <a:rPr lang="en-US" dirty="0"/>
              <a:t>TTBOOK - 32 is the highest # of asynchronous workers ever reported with this framework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322384-BD77-F34A-9287-9BF16733C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8A305-9605-4166-95DD-FF082A49E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3" y="3587011"/>
            <a:ext cx="10066087" cy="25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0280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Peer-to-peer </a:t>
            </a:r>
            <a:br>
              <a:rPr lang="en-US" dirty="0"/>
            </a:br>
            <a:r>
              <a:rPr lang="en-US" dirty="0"/>
              <a:t>decentralized schemes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51299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Decentralized sche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Decentralized scheme</a:t>
            </a:r>
          </a:p>
        </p:txBody>
      </p:sp>
      <p:sp>
        <p:nvSpPr>
          <p:cNvPr id="359" name="One bottleneck of centralized algorithms lies on high communication cost to the parameter server.…"/>
          <p:cNvSpPr txBox="1">
            <a:spLocks noGrp="1"/>
          </p:cNvSpPr>
          <p:nvPr>
            <p:ph type="body" sz="half" idx="1"/>
          </p:nvPr>
        </p:nvSpPr>
        <p:spPr>
          <a:xfrm>
            <a:off x="1809750" y="1928812"/>
            <a:ext cx="5175263" cy="4295180"/>
          </a:xfrm>
          <a:prstGeom prst="rect">
            <a:avLst/>
          </a:prstGeom>
        </p:spPr>
        <p:txBody>
          <a:bodyPr/>
          <a:lstStyle/>
          <a:p>
            <a:r>
              <a:t>One bottleneck of centralized algorithms lies on high communication cost to the parameter server.</a:t>
            </a:r>
          </a:p>
          <a:p>
            <a:r>
              <a:t>No centralized parameter server is present in the system. Instead a peer to peer communication is used to transmit model updates between workers.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/>
          <a:srcRect t="7647"/>
          <a:stretch>
            <a:fillRect/>
          </a:stretch>
        </p:blipFill>
        <p:spPr>
          <a:xfrm>
            <a:off x="7216157" y="2130568"/>
            <a:ext cx="3349841" cy="389174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5CFCD-E9E7-1E48-AA8B-2CBD55DC46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77233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oblem Decomposition"/>
          <p:cNvSpPr txBox="1">
            <a:spLocks noGrp="1"/>
          </p:cNvSpPr>
          <p:nvPr>
            <p:ph type="title" idx="4294967295"/>
          </p:nvPr>
        </p:nvSpPr>
        <p:spPr>
          <a:xfrm>
            <a:off x="1809750" y="2936768"/>
            <a:ext cx="8572500" cy="984464"/>
          </a:xfrm>
          <a:prstGeom prst="rect">
            <a:avLst/>
          </a:prstGeom>
        </p:spPr>
        <p:txBody>
          <a:bodyPr/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t>Problem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7157981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Asynchronous Training"/>
          <p:cNvSpPr txBox="1">
            <a:spLocks noGrp="1"/>
          </p:cNvSpPr>
          <p:nvPr>
            <p:ph type="title" idx="4294967295"/>
          </p:nvPr>
        </p:nvSpPr>
        <p:spPr>
          <a:xfrm>
            <a:off x="1809749" y="2936768"/>
            <a:ext cx="9456127" cy="9844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233679">
              <a:spcBef>
                <a:spcPts val="0"/>
              </a:spcBef>
              <a:defRPr sz="6800"/>
            </a:lvl1pPr>
          </a:lstStyle>
          <a:p>
            <a:r>
              <a:rPr lang="en-US" dirty="0"/>
              <a:t>Model/functional decomposition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89682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9206-4F68-4FF0-B566-E4320269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20" y="173485"/>
            <a:ext cx="11973004" cy="1381125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0070C0"/>
                </a:solidFill>
              </a:rPr>
              <a:t>Domain decomposition (both SSGD+ASGD) problem:</a:t>
            </a:r>
            <a:br>
              <a:rPr lang="en-US" dirty="0"/>
            </a:br>
            <a:r>
              <a:rPr lang="en-US" dirty="0"/>
              <a:t>The Memory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3E2D-FAE9-4A2F-8FBB-A12B0F15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96" y="4879460"/>
            <a:ext cx="10515600" cy="1202045"/>
          </a:xfrm>
        </p:spPr>
        <p:txBody>
          <a:bodyPr>
            <a:normAutofit/>
          </a:bodyPr>
          <a:lstStyle/>
          <a:p>
            <a:r>
              <a:rPr lang="en-US" dirty="0"/>
              <a:t> Some models would not fit into a single accelerator</a:t>
            </a:r>
          </a:p>
          <a:p>
            <a:r>
              <a:rPr lang="en-US" dirty="0"/>
              <a:t> Popular solution: Model decomposition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CD0D3-BE59-3B4E-B2EB-D414B9028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407" y="1398380"/>
            <a:ext cx="11722100" cy="3365500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ED10416-7F03-BA40-B9D7-7DF321B8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207" y="3081130"/>
            <a:ext cx="3106779" cy="377687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79300-2B43-9547-B3BD-924D452C8B10}"/>
              </a:ext>
            </a:extLst>
          </p:cNvPr>
          <p:cNvSpPr txBox="1"/>
          <p:nvPr/>
        </p:nvSpPr>
        <p:spPr>
          <a:xfrm rot="21335003">
            <a:off x="2027888" y="1331642"/>
            <a:ext cx="931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IL" dirty="0"/>
              <a:t>odel size in accelerator – 60GB. NVIDIA’s RTX3090 and RTX6000 have 24GB RAM. V100 has 48GB.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B0A677-6E99-7E4A-9DBE-D1E40B771076}"/>
              </a:ext>
            </a:extLst>
          </p:cNvPr>
          <p:cNvCxnSpPr>
            <a:cxnSpLocks/>
          </p:cNvCxnSpPr>
          <p:nvPr/>
        </p:nvCxnSpPr>
        <p:spPr>
          <a:xfrm flipV="1">
            <a:off x="1934308" y="1930105"/>
            <a:ext cx="186371" cy="7243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03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DF77-9118-6943-A457-CA283C8A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Pipeline+Model</a:t>
            </a:r>
            <a:r>
              <a:rPr lang="en-US" dirty="0"/>
              <a:t>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33022-7843-0E44-B594-94A677079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11188"/>
            <a:ext cx="6751278" cy="39448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Different workers in the distributed system perform the computations for different parts of a single network.</a:t>
            </a:r>
          </a:p>
          <a:p>
            <a:endParaRPr lang="en-US" dirty="0"/>
          </a:p>
          <a:p>
            <a:r>
              <a:rPr lang="en-US" dirty="0"/>
              <a:t>Compute gradients of different sets of layers on different workers </a:t>
            </a:r>
            <a:r>
              <a:rPr lang="en-US" dirty="0">
                <a:sym typeface="Wingdings" pitchFamily="2" charset="2"/>
              </a:rPr>
              <a:t> “pipeline”</a:t>
            </a:r>
          </a:p>
          <a:p>
            <a:r>
              <a:rPr lang="en-US" dirty="0">
                <a:sym typeface="Wingdings" pitchFamily="2" charset="2"/>
              </a:rPr>
              <a:t>Compute different sets of nodes for a layer on different workers  “model parallelism”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C672E-9A3A-4746-A5B7-517B5701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F19165-00C6-6544-A97C-8C8534AB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35" y="2242159"/>
            <a:ext cx="4559975" cy="2468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9566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BA1D-A255-4C43-817B-D2D030F0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for a pipeline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3196-DE19-4479-967A-A3BC16715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Partition := one or more successive layers</a:t>
            </a:r>
          </a:p>
          <a:p>
            <a:r>
              <a:rPr lang="en-US" dirty="0"/>
              <a:t>Each partition is evaluated on a different accelerator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82CB1-311B-41AF-AD90-678B44BD6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23" y="3080665"/>
            <a:ext cx="4308153" cy="34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0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8BF-D4A4-4C5D-B795-70E0C8E3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430C35-146C-421F-B71E-AFF9389D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73" y="2361893"/>
            <a:ext cx="3444538" cy="272819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B18E31B-ED65-4815-981C-EABE0862AF3C}"/>
              </a:ext>
            </a:extLst>
          </p:cNvPr>
          <p:cNvGraphicFramePr>
            <a:graphicFrameLocks/>
          </p:cNvGraphicFramePr>
          <p:nvPr/>
        </p:nvGraphicFramePr>
        <p:xfrm>
          <a:off x="6964883" y="2057968"/>
          <a:ext cx="4125903" cy="339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Equals 5">
            <a:extLst>
              <a:ext uri="{FF2B5EF4-FFF2-40B4-BE49-F238E27FC236}">
                <a16:creationId xmlns:a16="http://schemas.microsoft.com/office/drawing/2014/main" id="{FCD94DFB-7C34-42A0-8DC0-37DB480D573F}"/>
              </a:ext>
            </a:extLst>
          </p:cNvPr>
          <p:cNvSpPr/>
          <p:nvPr/>
        </p:nvSpPr>
        <p:spPr>
          <a:xfrm>
            <a:off x="5334352" y="3429000"/>
            <a:ext cx="1209368" cy="629264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780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A72-8BB7-41A8-A791-9342DA3C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(Naïve) Backpropagation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F758AF-DA23-4770-B4B2-513CC00601F0}"/>
              </a:ext>
            </a:extLst>
          </p:cNvPr>
          <p:cNvGraphicFramePr>
            <a:graphicFrameLocks/>
          </p:cNvGraphicFramePr>
          <p:nvPr/>
        </p:nvGraphicFramePr>
        <p:xfrm>
          <a:off x="3110949" y="1123122"/>
          <a:ext cx="838340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46B76B1-8FBB-439A-80DA-1962FB92532C}"/>
              </a:ext>
            </a:extLst>
          </p:cNvPr>
          <p:cNvSpPr/>
          <p:nvPr/>
        </p:nvSpPr>
        <p:spPr>
          <a:xfrm>
            <a:off x="343072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(FWD)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FBD75-0486-4B2A-B944-69E2C38AB69D}"/>
              </a:ext>
            </a:extLst>
          </p:cNvPr>
          <p:cNvSpPr/>
          <p:nvPr/>
        </p:nvSpPr>
        <p:spPr>
          <a:xfrm>
            <a:off x="9977626" y="2259488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(BWD)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13E8F9-A10F-41AC-BBB3-8A38661C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4407407"/>
            <a:ext cx="9067800" cy="1769555"/>
          </a:xfrm>
        </p:spPr>
        <p:txBody>
          <a:bodyPr/>
          <a:lstStyle/>
          <a:p>
            <a:r>
              <a:rPr lang="en-US" dirty="0"/>
              <a:t>Naïve, sequential, no parallelism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471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55911 0.000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-0.55716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5" grpId="0" animBg="1"/>
      <p:bldP spid="5" grpId="1" animBg="1"/>
      <p:bldP spid="7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A932-AB3D-0040-B9B6-2FD26647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4456" y="703583"/>
            <a:ext cx="3438941" cy="1658198"/>
          </a:xfrm>
        </p:spPr>
        <p:txBody>
          <a:bodyPr>
            <a:normAutofit/>
          </a:bodyPr>
          <a:lstStyle/>
          <a:p>
            <a:r>
              <a:rPr lang="en-US" dirty="0"/>
              <a:t>Microsoft </a:t>
            </a:r>
            <a:br>
              <a:rPr lang="en-US" dirty="0"/>
            </a:br>
            <a:r>
              <a:rPr lang="en-US" dirty="0"/>
              <a:t>Research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73B672-8E1B-2248-B323-D61F39350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405742"/>
            <a:ext cx="6158489" cy="221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AD7D-B7F8-5D45-94FC-6BC9283D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A9E875-3DA2-C145-8C97-D17E2501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885703"/>
            <a:ext cx="10629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8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7F61D1-F873-2D44-8C87-881A1B74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C71A-3839-4350-BC85-1CED29385B9D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FF1D029D-854D-EA48-8686-6C89BCBE7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047"/>
            <a:ext cx="5276335" cy="1988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BC188-EA31-0346-8ECF-E3836CD3BDF1}"/>
              </a:ext>
            </a:extLst>
          </p:cNvPr>
          <p:cNvSpPr txBox="1"/>
          <p:nvPr/>
        </p:nvSpPr>
        <p:spPr>
          <a:xfrm>
            <a:off x="1964724" y="741405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SOSP 2019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3A92A-FF06-D547-B3EE-4AF81FB6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49" y="2801651"/>
            <a:ext cx="5094073" cy="316368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544D2-0CF4-304E-B794-E287D0D8C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24" y="2977702"/>
            <a:ext cx="7110276" cy="31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9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7" y="920876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Issues with parallel pipeline (example)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tx1"/>
                </a:solidFill>
              </a:rPr>
              <a:t>Partition the model to L=4 Partitions (pipeline of length 4):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CFEDE1-8C89-4AF9-BA30-901183D1D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740032"/>
              </p:ext>
            </p:extLst>
          </p:nvPr>
        </p:nvGraphicFramePr>
        <p:xfrm>
          <a:off x="3046596" y="2057400"/>
          <a:ext cx="838340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317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minibatch arrival: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CFEDE1-8C89-4AF9-BA30-901183D1D3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10949" y="1123122"/>
          <a:ext cx="838340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A32FA9-F8A9-4F97-B140-3542C3E3ED14}"/>
              </a:ext>
            </a:extLst>
          </p:cNvPr>
          <p:cNvGraphicFramePr>
            <a:graphicFrameLocks noGrp="1"/>
          </p:cNvGraphicFramePr>
          <p:nvPr/>
        </p:nvGraphicFramePr>
        <p:xfrm>
          <a:off x="273077" y="2949675"/>
          <a:ext cx="2658967" cy="188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67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MINI BATCH SIZE = 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29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omain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Domain decomposition</a:t>
            </a:r>
          </a:p>
        </p:txBody>
      </p:sp>
      <p:sp>
        <p:nvSpPr>
          <p:cNvPr id="192" name="The data is partitioned across tasks and each task only works on its portion of the data.…"/>
          <p:cNvSpPr txBox="1">
            <a:spLocks noGrp="1"/>
          </p:cNvSpPr>
          <p:nvPr>
            <p:ph type="body" sz="half" idx="1"/>
          </p:nvPr>
        </p:nvSpPr>
        <p:spPr>
          <a:xfrm>
            <a:off x="1809750" y="1928813"/>
            <a:ext cx="8572500" cy="1787553"/>
          </a:xfrm>
          <a:prstGeom prst="rect">
            <a:avLst/>
          </a:prstGeom>
        </p:spPr>
        <p:txBody>
          <a:bodyPr/>
          <a:lstStyle/>
          <a:p>
            <a:r>
              <a:t>The data is partitioned across tasks and each task only works on its portion of the data.</a:t>
            </a:r>
          </a:p>
          <a:p>
            <a:r>
              <a:t>SPMD (single program, multiple data)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39" y="3877099"/>
            <a:ext cx="3619322" cy="20148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54FAA-DB3D-F64F-B4CF-15ACB02D8B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055815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to M=4 </a:t>
            </a:r>
            <a:r>
              <a:rPr lang="en-US" dirty="0" err="1"/>
              <a:t>microbatches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CFEDE1-8C89-4AF9-BA30-901183D1D3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10949" y="1123122"/>
          <a:ext cx="8383406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5FA7F-D2A6-4A58-A005-23100EF397F1}"/>
              </a:ext>
            </a:extLst>
          </p:cNvPr>
          <p:cNvGraphicFramePr>
            <a:graphicFrameLocks noGrp="1"/>
          </p:cNvGraphicFramePr>
          <p:nvPr/>
        </p:nvGraphicFramePr>
        <p:xfrm>
          <a:off x="273077" y="2949675"/>
          <a:ext cx="2658967" cy="188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67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Microbatch 1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Microbatch 2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Microbatch 3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Microbatch 4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304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56639333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3037110" y="4175501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ABB8D6-D09F-48F9-B1AF-388C98CD1D88}"/>
              </a:ext>
            </a:extLst>
          </p:cNvPr>
          <p:cNvSpPr/>
          <p:nvPr/>
        </p:nvSpPr>
        <p:spPr>
          <a:xfrm>
            <a:off x="343072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(FWD)</a:t>
            </a:r>
          </a:p>
        </p:txBody>
      </p:sp>
    </p:spTree>
    <p:extLst>
      <p:ext uri="{BB962C8B-B14F-4D97-AF65-F5344CB8AC3E}">
        <p14:creationId xmlns:p14="http://schemas.microsoft.com/office/powerpoint/2010/main" val="2737339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3037110" y="4175501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ABB8D6-D09F-48F9-B1AF-388C98CD1D88}"/>
              </a:ext>
            </a:extLst>
          </p:cNvPr>
          <p:cNvSpPr/>
          <p:nvPr/>
        </p:nvSpPr>
        <p:spPr>
          <a:xfrm>
            <a:off x="343072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(FWD)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4E9084-68F2-4960-8115-2C7CCBC142F4}"/>
              </a:ext>
            </a:extLst>
          </p:cNvPr>
          <p:cNvSpPr/>
          <p:nvPr/>
        </p:nvSpPr>
        <p:spPr>
          <a:xfrm>
            <a:off x="5809483" y="2269437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(FWD)</a:t>
            </a:r>
          </a:p>
        </p:txBody>
      </p:sp>
    </p:spTree>
    <p:extLst>
      <p:ext uri="{BB962C8B-B14F-4D97-AF65-F5344CB8AC3E}">
        <p14:creationId xmlns:p14="http://schemas.microsoft.com/office/powerpoint/2010/main" val="8659025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3037110" y="4175501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ABB8D6-D09F-48F9-B1AF-388C98CD1D88}"/>
              </a:ext>
            </a:extLst>
          </p:cNvPr>
          <p:cNvSpPr/>
          <p:nvPr/>
        </p:nvSpPr>
        <p:spPr>
          <a:xfrm>
            <a:off x="5766865" y="2266122"/>
            <a:ext cx="804165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(FWD)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4E9084-68F2-4960-8115-2C7CCBC142F4}"/>
              </a:ext>
            </a:extLst>
          </p:cNvPr>
          <p:cNvSpPr/>
          <p:nvPr/>
        </p:nvSpPr>
        <p:spPr>
          <a:xfrm>
            <a:off x="8145628" y="2269437"/>
            <a:ext cx="804165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(FWD)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9B5C2-79B9-4028-95DA-B7B1BF91C537}"/>
              </a:ext>
            </a:extLst>
          </p:cNvPr>
          <p:cNvSpPr/>
          <p:nvPr/>
        </p:nvSpPr>
        <p:spPr>
          <a:xfrm>
            <a:off x="343072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(FWD)</a:t>
            </a:r>
          </a:p>
        </p:txBody>
      </p:sp>
    </p:spTree>
    <p:extLst>
      <p:ext uri="{BB962C8B-B14F-4D97-AF65-F5344CB8AC3E}">
        <p14:creationId xmlns:p14="http://schemas.microsoft.com/office/powerpoint/2010/main" val="3194078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3037110" y="4175501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7ABB8D6-D09F-48F9-B1AF-388C98CD1D88}"/>
              </a:ext>
            </a:extLst>
          </p:cNvPr>
          <p:cNvSpPr/>
          <p:nvPr/>
        </p:nvSpPr>
        <p:spPr>
          <a:xfrm>
            <a:off x="8132375" y="2266122"/>
            <a:ext cx="804165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(FWD)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4E9084-68F2-4960-8115-2C7CCBC142F4}"/>
              </a:ext>
            </a:extLst>
          </p:cNvPr>
          <p:cNvSpPr/>
          <p:nvPr/>
        </p:nvSpPr>
        <p:spPr>
          <a:xfrm>
            <a:off x="10055208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(FWD+BWD)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9B5C2-79B9-4028-95DA-B7B1BF91C537}"/>
              </a:ext>
            </a:extLst>
          </p:cNvPr>
          <p:cNvSpPr/>
          <p:nvPr/>
        </p:nvSpPr>
        <p:spPr>
          <a:xfrm>
            <a:off x="579623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(FWD)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45A91-E71C-4ED7-9F0A-8CD80257EC57}"/>
              </a:ext>
            </a:extLst>
          </p:cNvPr>
          <p:cNvSpPr/>
          <p:nvPr/>
        </p:nvSpPr>
        <p:spPr>
          <a:xfrm>
            <a:off x="3547699" y="2266121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(FWD)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5CD9B7-85B5-41A0-95AB-F0E373F30AE4}"/>
              </a:ext>
            </a:extLst>
          </p:cNvPr>
          <p:cNvGraphicFramePr>
            <a:graphicFrameLocks noGrp="1"/>
          </p:cNvGraphicFramePr>
          <p:nvPr/>
        </p:nvGraphicFramePr>
        <p:xfrm>
          <a:off x="9762842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1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78795439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7797954" y="4255014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14E9084-68F2-4960-8115-2C7CCBC142F4}"/>
              </a:ext>
            </a:extLst>
          </p:cNvPr>
          <p:cNvSpPr/>
          <p:nvPr/>
        </p:nvSpPr>
        <p:spPr>
          <a:xfrm>
            <a:off x="10055208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(FWD+BWD)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9B5C2-79B9-4028-95DA-B7B1BF91C537}"/>
              </a:ext>
            </a:extLst>
          </p:cNvPr>
          <p:cNvSpPr/>
          <p:nvPr/>
        </p:nvSpPr>
        <p:spPr>
          <a:xfrm>
            <a:off x="5796230" y="2266122"/>
            <a:ext cx="884582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(FWD)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DBDFBC-6614-461A-8758-3C4F48870C64}"/>
              </a:ext>
            </a:extLst>
          </p:cNvPr>
          <p:cNvSpPr/>
          <p:nvPr/>
        </p:nvSpPr>
        <p:spPr>
          <a:xfrm>
            <a:off x="7797954" y="2262805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(BWD)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96F97F-1429-4B23-B340-03B19E4A9BA3}"/>
              </a:ext>
            </a:extLst>
          </p:cNvPr>
          <p:cNvGraphicFramePr>
            <a:graphicFrameLocks noGrp="1"/>
          </p:cNvGraphicFramePr>
          <p:nvPr/>
        </p:nvGraphicFramePr>
        <p:xfrm>
          <a:off x="9762842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AB3BC8-CE08-4438-8041-6DBE2027E07F}"/>
              </a:ext>
            </a:extLst>
          </p:cNvPr>
          <p:cNvGraphicFramePr>
            <a:graphicFrameLocks noGrp="1"/>
          </p:cNvGraphicFramePr>
          <p:nvPr/>
        </p:nvGraphicFramePr>
        <p:xfrm>
          <a:off x="7646015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766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17017809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7797954" y="4255014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DBDFBC-6614-461A-8758-3C4F48870C64}"/>
              </a:ext>
            </a:extLst>
          </p:cNvPr>
          <p:cNvSpPr/>
          <p:nvPr/>
        </p:nvSpPr>
        <p:spPr>
          <a:xfrm>
            <a:off x="7797954" y="2262805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AB3BC8-CE08-4438-8041-6DBE2027E07F}"/>
              </a:ext>
            </a:extLst>
          </p:cNvPr>
          <p:cNvGraphicFramePr>
            <a:graphicFrameLocks noGrp="1"/>
          </p:cNvGraphicFramePr>
          <p:nvPr/>
        </p:nvGraphicFramePr>
        <p:xfrm>
          <a:off x="7582795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96EF0A9-B00A-4D53-B4F4-96D94738A4DD}"/>
              </a:ext>
            </a:extLst>
          </p:cNvPr>
          <p:cNvSpPr/>
          <p:nvPr/>
        </p:nvSpPr>
        <p:spPr>
          <a:xfrm>
            <a:off x="5505331" y="2276059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(BWD)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436169-CFFA-4184-8A51-0DACDEB0F779}"/>
              </a:ext>
            </a:extLst>
          </p:cNvPr>
          <p:cNvGraphicFramePr>
            <a:graphicFrameLocks noGrp="1"/>
          </p:cNvGraphicFramePr>
          <p:nvPr/>
        </p:nvGraphicFramePr>
        <p:xfrm>
          <a:off x="5210659" y="425726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259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3781613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6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C2A293-A1F8-4AA8-9A69-0A45D3246DB8}"/>
              </a:ext>
            </a:extLst>
          </p:cNvPr>
          <p:cNvGraphicFramePr>
            <a:graphicFrameLocks noGrp="1"/>
          </p:cNvGraphicFramePr>
          <p:nvPr/>
        </p:nvGraphicFramePr>
        <p:xfrm>
          <a:off x="7797954" y="4255014"/>
          <a:ext cx="1278192" cy="18897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8192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r>
                        <a:rPr lang="en-US" dirty="0" err="1"/>
                        <a:t>Fwd</a:t>
                      </a:r>
                      <a:r>
                        <a:rPr lang="en-US" dirty="0"/>
                        <a:t>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DBDFBC-6614-461A-8758-3C4F48870C64}"/>
              </a:ext>
            </a:extLst>
          </p:cNvPr>
          <p:cNvSpPr/>
          <p:nvPr/>
        </p:nvSpPr>
        <p:spPr>
          <a:xfrm>
            <a:off x="5601409" y="2262805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AB3BC8-CE08-4438-8041-6DBE2027E07F}"/>
              </a:ext>
            </a:extLst>
          </p:cNvPr>
          <p:cNvGraphicFramePr>
            <a:graphicFrameLocks noGrp="1"/>
          </p:cNvGraphicFramePr>
          <p:nvPr/>
        </p:nvGraphicFramePr>
        <p:xfrm>
          <a:off x="5386250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96EF0A9-B00A-4D53-B4F4-96D94738A4DD}"/>
              </a:ext>
            </a:extLst>
          </p:cNvPr>
          <p:cNvSpPr/>
          <p:nvPr/>
        </p:nvSpPr>
        <p:spPr>
          <a:xfrm>
            <a:off x="3209394" y="2276059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MB1 (BWD)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436169-CFFA-4184-8A51-0DACDEB0F779}"/>
              </a:ext>
            </a:extLst>
          </p:cNvPr>
          <p:cNvGraphicFramePr>
            <a:graphicFrameLocks noGrp="1"/>
          </p:cNvGraphicFramePr>
          <p:nvPr/>
        </p:nvGraphicFramePr>
        <p:xfrm>
          <a:off x="2914722" y="425726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B47C91-EDF4-4100-8120-7082ADFED0CA}"/>
              </a:ext>
            </a:extLst>
          </p:cNvPr>
          <p:cNvSpPr/>
          <p:nvPr/>
        </p:nvSpPr>
        <p:spPr>
          <a:xfrm>
            <a:off x="8132375" y="2266122"/>
            <a:ext cx="804165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(FWD)</a:t>
            </a:r>
          </a:p>
        </p:txBody>
      </p:sp>
    </p:spTree>
    <p:extLst>
      <p:ext uri="{BB962C8B-B14F-4D97-AF65-F5344CB8AC3E}">
        <p14:creationId xmlns:p14="http://schemas.microsoft.com/office/powerpoint/2010/main" val="25988539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06323718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6EF0A9-B00A-4D53-B4F4-96D94738A4DD}"/>
              </a:ext>
            </a:extLst>
          </p:cNvPr>
          <p:cNvSpPr/>
          <p:nvPr/>
        </p:nvSpPr>
        <p:spPr>
          <a:xfrm>
            <a:off x="3209394" y="2276059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MB2 (BWD)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436169-CFFA-4184-8A51-0DACDEB0F779}"/>
              </a:ext>
            </a:extLst>
          </p:cNvPr>
          <p:cNvGraphicFramePr>
            <a:graphicFrameLocks noGrp="1"/>
          </p:cNvGraphicFramePr>
          <p:nvPr/>
        </p:nvGraphicFramePr>
        <p:xfrm>
          <a:off x="2914722" y="425726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B47C91-EDF4-4100-8120-7082ADFED0CA}"/>
              </a:ext>
            </a:extLst>
          </p:cNvPr>
          <p:cNvSpPr/>
          <p:nvPr/>
        </p:nvSpPr>
        <p:spPr>
          <a:xfrm>
            <a:off x="8132375" y="2266122"/>
            <a:ext cx="804165" cy="5963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(FWD)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27BFD-9E43-4E03-AE13-9F678240F1A8}"/>
              </a:ext>
            </a:extLst>
          </p:cNvPr>
          <p:cNvSpPr/>
          <p:nvPr/>
        </p:nvSpPr>
        <p:spPr>
          <a:xfrm>
            <a:off x="10055208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(FWD+BWD)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6300E4-B1F2-44B8-89AE-44E7D5245551}"/>
              </a:ext>
            </a:extLst>
          </p:cNvPr>
          <p:cNvGraphicFramePr>
            <a:graphicFrameLocks noGrp="1"/>
          </p:cNvGraphicFramePr>
          <p:nvPr/>
        </p:nvGraphicFramePr>
        <p:xfrm>
          <a:off x="9762842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190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53253207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27BFD-9E43-4E03-AE13-9F678240F1A8}"/>
              </a:ext>
            </a:extLst>
          </p:cNvPr>
          <p:cNvSpPr/>
          <p:nvPr/>
        </p:nvSpPr>
        <p:spPr>
          <a:xfrm>
            <a:off x="10055208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(FWD+BWD)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6300E4-B1F2-44B8-89AE-44E7D5245551}"/>
              </a:ext>
            </a:extLst>
          </p:cNvPr>
          <p:cNvGraphicFramePr>
            <a:graphicFrameLocks noGrp="1"/>
          </p:cNvGraphicFramePr>
          <p:nvPr/>
        </p:nvGraphicFramePr>
        <p:xfrm>
          <a:off x="9762842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0B11E37-1E97-4E32-9303-247031BD3F6E}"/>
              </a:ext>
            </a:extLst>
          </p:cNvPr>
          <p:cNvSpPr/>
          <p:nvPr/>
        </p:nvSpPr>
        <p:spPr>
          <a:xfrm>
            <a:off x="7762585" y="220980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51C057-4695-4557-AF1C-A726472DF0F7}"/>
              </a:ext>
            </a:extLst>
          </p:cNvPr>
          <p:cNvGraphicFramePr>
            <a:graphicFrameLocks noGrp="1"/>
          </p:cNvGraphicFramePr>
          <p:nvPr/>
        </p:nvGraphicFramePr>
        <p:xfrm>
          <a:off x="7470219" y="34621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4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nctional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lang="en-US" dirty="0"/>
              <a:t>F</a:t>
            </a:r>
            <a:r>
              <a:rPr dirty="0"/>
              <a:t>unctional decomposition</a:t>
            </a:r>
          </a:p>
        </p:txBody>
      </p:sp>
      <p:sp>
        <p:nvSpPr>
          <p:cNvPr id="197" name="The focus is on partitioning the computations rather than the data. The problem itself is decomposed and each task performs a portion of the overall work.…"/>
          <p:cNvSpPr txBox="1">
            <a:spLocks noGrp="1"/>
          </p:cNvSpPr>
          <p:nvPr>
            <p:ph type="body" sz="half" idx="1"/>
          </p:nvPr>
        </p:nvSpPr>
        <p:spPr>
          <a:xfrm>
            <a:off x="1809750" y="1928813"/>
            <a:ext cx="8572500" cy="18771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65649" indent="-265649" defTabSz="349138">
              <a:spcBef>
                <a:spcPts val="1617"/>
              </a:spcBef>
              <a:defRPr sz="2890"/>
            </a:pPr>
            <a:r>
              <a:t>The focus is on partitioning the computations rather than the data. The problem itself is decomposed and each task performs a portion of the overall work.</a:t>
            </a:r>
          </a:p>
          <a:p>
            <a:pPr marL="265649" indent="-265649" defTabSz="349138">
              <a:spcBef>
                <a:spcPts val="1617"/>
              </a:spcBef>
              <a:defRPr sz="2890"/>
            </a:pPr>
            <a:r>
              <a:t>Typically used when pieces of data require different processing times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857" y="3853239"/>
            <a:ext cx="4426349" cy="26618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B7884-9168-CF42-8969-3650AA0D82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747027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3698716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27BFD-9E43-4E03-AE13-9F678240F1A8}"/>
              </a:ext>
            </a:extLst>
          </p:cNvPr>
          <p:cNvSpPr/>
          <p:nvPr/>
        </p:nvSpPr>
        <p:spPr>
          <a:xfrm>
            <a:off x="7838785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(BWD)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6300E4-B1F2-44B8-89AE-44E7D5245551}"/>
              </a:ext>
            </a:extLst>
          </p:cNvPr>
          <p:cNvGraphicFramePr>
            <a:graphicFrameLocks noGrp="1"/>
          </p:cNvGraphicFramePr>
          <p:nvPr/>
        </p:nvGraphicFramePr>
        <p:xfrm>
          <a:off x="7546419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0B11E37-1E97-4E32-9303-247031BD3F6E}"/>
              </a:ext>
            </a:extLst>
          </p:cNvPr>
          <p:cNvSpPr/>
          <p:nvPr/>
        </p:nvSpPr>
        <p:spPr>
          <a:xfrm>
            <a:off x="5536221" y="220980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51C057-4695-4557-AF1C-A726472DF0F7}"/>
              </a:ext>
            </a:extLst>
          </p:cNvPr>
          <p:cNvGraphicFramePr>
            <a:graphicFrameLocks noGrp="1"/>
          </p:cNvGraphicFramePr>
          <p:nvPr/>
        </p:nvGraphicFramePr>
        <p:xfrm>
          <a:off x="5243855" y="34621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64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9564897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27BFD-9E43-4E03-AE13-9F678240F1A8}"/>
              </a:ext>
            </a:extLst>
          </p:cNvPr>
          <p:cNvSpPr/>
          <p:nvPr/>
        </p:nvSpPr>
        <p:spPr>
          <a:xfrm>
            <a:off x="5582606" y="226612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(BWD)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6300E4-B1F2-44B8-89AE-44E7D5245551}"/>
              </a:ext>
            </a:extLst>
          </p:cNvPr>
          <p:cNvGraphicFramePr>
            <a:graphicFrameLocks noGrp="1"/>
          </p:cNvGraphicFramePr>
          <p:nvPr/>
        </p:nvGraphicFramePr>
        <p:xfrm>
          <a:off x="5290240" y="40253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0B11E37-1E97-4E32-9303-247031BD3F6E}"/>
              </a:ext>
            </a:extLst>
          </p:cNvPr>
          <p:cNvSpPr/>
          <p:nvPr/>
        </p:nvSpPr>
        <p:spPr>
          <a:xfrm>
            <a:off x="3260164" y="220980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MB3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51C057-4695-4557-AF1C-A726472DF0F7}"/>
              </a:ext>
            </a:extLst>
          </p:cNvPr>
          <p:cNvGraphicFramePr>
            <a:graphicFrameLocks noGrp="1"/>
          </p:cNvGraphicFramePr>
          <p:nvPr/>
        </p:nvGraphicFramePr>
        <p:xfrm>
          <a:off x="2967798" y="34621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0195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5809618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1E37-1E97-4E32-9303-247031BD3F6E}"/>
              </a:ext>
            </a:extLst>
          </p:cNvPr>
          <p:cNvSpPr/>
          <p:nvPr/>
        </p:nvSpPr>
        <p:spPr>
          <a:xfrm>
            <a:off x="3260164" y="2209801"/>
            <a:ext cx="1376174" cy="5996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MB4 (BWD)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51C057-4695-4557-AF1C-A726472DF0F7}"/>
              </a:ext>
            </a:extLst>
          </p:cNvPr>
          <p:cNvGraphicFramePr>
            <a:graphicFrameLocks noGrp="1"/>
          </p:cNvGraphicFramePr>
          <p:nvPr/>
        </p:nvGraphicFramePr>
        <p:xfrm>
          <a:off x="2967798" y="346213"/>
          <a:ext cx="1960905" cy="1523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57047">
                  <a:extLst>
                    <a:ext uri="{9D8B030D-6E8A-4147-A177-3AD203B41FA5}">
                      <a16:colId xmlns:a16="http://schemas.microsoft.com/office/drawing/2014/main" val="3953613655"/>
                    </a:ext>
                  </a:extLst>
                </a:gridCol>
                <a:gridCol w="646811">
                  <a:extLst>
                    <a:ext uri="{9D8B030D-6E8A-4147-A177-3AD203B41FA5}">
                      <a16:colId xmlns:a16="http://schemas.microsoft.com/office/drawing/2014/main" val="712771549"/>
                    </a:ext>
                  </a:extLst>
                </a:gridCol>
                <a:gridCol w="657047">
                  <a:extLst>
                    <a:ext uri="{9D8B030D-6E8A-4147-A177-3AD203B41FA5}">
                      <a16:colId xmlns:a16="http://schemas.microsoft.com/office/drawing/2014/main" val="1145946540"/>
                    </a:ext>
                  </a:extLst>
                </a:gridCol>
              </a:tblGrid>
              <a:tr h="886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Fwd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bwd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staleness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15436"/>
                  </a:ext>
                </a:extLst>
              </a:tr>
              <a:tr h="6369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9925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983482"/>
                  </p:ext>
                </p:extLst>
              </p:nvPr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10 -&gt; minibatch done</a:t>
            </a:r>
          </a:p>
        </p:txBody>
      </p:sp>
    </p:spTree>
    <p:extLst>
      <p:ext uri="{BB962C8B-B14F-4D97-AF65-F5344CB8AC3E}">
        <p14:creationId xmlns:p14="http://schemas.microsoft.com/office/powerpoint/2010/main" val="2640934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5DB234-BCD7-487F-B4AC-0027FBF842A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10949" y="1123122"/>
              <a:ext cx="8383406" cy="48006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0AD0AD7-06C4-4508-9D35-F5B9CBBA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– start a new minibatch</a:t>
            </a:r>
            <a:br>
              <a:rPr lang="en-US" dirty="0"/>
            </a:br>
            <a:r>
              <a:rPr lang="en-US" dirty="0"/>
              <a:t>	(and so 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69E4ED-74FE-4740-899A-FBFA0E18D704}"/>
              </a:ext>
            </a:extLst>
          </p:cNvPr>
          <p:cNvGraphicFramePr>
            <a:graphicFrameLocks noGrp="1"/>
          </p:cNvGraphicFramePr>
          <p:nvPr/>
        </p:nvGraphicFramePr>
        <p:xfrm>
          <a:off x="273077" y="2949675"/>
          <a:ext cx="2658967" cy="1889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67">
                  <a:extLst>
                    <a:ext uri="{9D8B030D-6E8A-4147-A177-3AD203B41FA5}">
                      <a16:colId xmlns:a16="http://schemas.microsoft.com/office/drawing/2014/main" val="2628445891"/>
                    </a:ext>
                  </a:extLst>
                </a:gridCol>
              </a:tblGrid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 BATCH SIZE = 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707630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Micro batch 1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1515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r>
                        <a:rPr lang="en-US" dirty="0"/>
                        <a:t>Micro batch 2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90826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 batch 3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437137"/>
                  </a:ext>
                </a:extLst>
              </a:tr>
              <a:tr h="377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 batch 4 size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40166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{AABD7074-414A-D642-A87D-F10007BE9E8B}tf16401378</Template>
  <TotalTime>13742</TotalTime>
  <Words>2861</Words>
  <Application>Microsoft Macintosh PowerPoint</Application>
  <PresentationFormat>Widescreen</PresentationFormat>
  <Paragraphs>659</Paragraphs>
  <Slides>94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Aharoni</vt:lpstr>
      <vt:lpstr>Arial</vt:lpstr>
      <vt:lpstr>Avenir Next</vt:lpstr>
      <vt:lpstr>Calibri</vt:lpstr>
      <vt:lpstr>Calibri Light</vt:lpstr>
      <vt:lpstr>Cambria Math</vt:lpstr>
      <vt:lpstr>DIN Alternate Bold</vt:lpstr>
      <vt:lpstr>Noto Sans</vt:lpstr>
      <vt:lpstr>Wingdings</vt:lpstr>
      <vt:lpstr>Metropolitan</vt:lpstr>
      <vt:lpstr>Distributed Training of Deep Neural Networks</vt:lpstr>
      <vt:lpstr>Motivation</vt:lpstr>
      <vt:lpstr>GPUS are getting faster</vt:lpstr>
      <vt:lpstr>Why HPC? Why distributed?</vt:lpstr>
      <vt:lpstr>More Recently…</vt:lpstr>
      <vt:lpstr>Stochastic Gradient Descent (SGD)</vt:lpstr>
      <vt:lpstr>Problem Decomposition</vt:lpstr>
      <vt:lpstr>Domain decomposition</vt:lpstr>
      <vt:lpstr>Functional decomposition</vt:lpstr>
      <vt:lpstr>A Neural Network</vt:lpstr>
      <vt:lpstr>Domain decomposition (Data parallelism)</vt:lpstr>
      <vt:lpstr>Functional decomposition (Model parallelism)</vt:lpstr>
      <vt:lpstr>Hybrid decomposition</vt:lpstr>
      <vt:lpstr>Domain Decomposition</vt:lpstr>
      <vt:lpstr>Distributed Training</vt:lpstr>
      <vt:lpstr>Most popular - Synchronous Training (SSGD)</vt:lpstr>
      <vt:lpstr>Synchronous SGD (SSGD)</vt:lpstr>
      <vt:lpstr>Synchronous scheme</vt:lpstr>
      <vt:lpstr>Sharding</vt:lpstr>
      <vt:lpstr>SSGD with  no parameter server:  peer-to-peer AllReduce</vt:lpstr>
      <vt:lpstr>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</vt:lpstr>
      <vt:lpstr>Ring-AllReduce Example</vt:lpstr>
      <vt:lpstr>Speed-up</vt:lpstr>
      <vt:lpstr>Speed-up</vt:lpstr>
      <vt:lpstr>Issues with SSGD</vt:lpstr>
      <vt:lpstr>SSGD and Batch Size</vt:lpstr>
      <vt:lpstr>PowerPoint Presentation</vt:lpstr>
      <vt:lpstr>Scalability and Batch Size</vt:lpstr>
      <vt:lpstr>Synchronous  SGD – scalability  (2012)</vt:lpstr>
      <vt:lpstr>Cloud SSGD</vt:lpstr>
      <vt:lpstr>A not so popular alternative -Asynchronous Training (ASGD)</vt:lpstr>
      <vt:lpstr>Asynchronous SGD (ASGD)</vt:lpstr>
      <vt:lpstr>Asynchronous scheme</vt:lpstr>
      <vt:lpstr>Gradient Staleness</vt:lpstr>
      <vt:lpstr>ASGD Problem I: Staleness is a HUGE Scalability Issue</vt:lpstr>
      <vt:lpstr>Momentum</vt:lpstr>
      <vt:lpstr>Momentum</vt:lpstr>
      <vt:lpstr>Momentum</vt:lpstr>
      <vt:lpstr>Momentum is Important!!! Convergence for CIFAR100/WideResnet with 8 Workers</vt:lpstr>
      <vt:lpstr>ASGD Problem II: Momentum is a HUGE challenge for ASGD</vt:lpstr>
      <vt:lpstr>How NOT to use momentum</vt:lpstr>
      <vt:lpstr>How to use Momentum? Nesterov’s Accelerated Gradients (NAG)</vt:lpstr>
      <vt:lpstr>DANA – incorporating momentum with ASGD</vt:lpstr>
      <vt:lpstr>DANA [arXiv 2019]</vt:lpstr>
      <vt:lpstr>Accuracy - DANA</vt:lpstr>
      <vt:lpstr>Convergence Speed - DANA</vt:lpstr>
      <vt:lpstr>ImageNet Results</vt:lpstr>
      <vt:lpstr>ImageNet Results</vt:lpstr>
      <vt:lpstr>The Effect of DANA</vt:lpstr>
      <vt:lpstr>Staleness mitigation</vt:lpstr>
      <vt:lpstr>Staleness Penalizing</vt:lpstr>
      <vt:lpstr>DANA Gap Aware [ICLR 2020]</vt:lpstr>
      <vt:lpstr>DANA + Gap Aware – the perfect combination</vt:lpstr>
      <vt:lpstr>CIFAR experiments - scalability </vt:lpstr>
      <vt:lpstr>Gap-Aware vs. Tuning</vt:lpstr>
      <vt:lpstr>Imagenet experiments</vt:lpstr>
      <vt:lpstr>Peer-to-peer  decentralized schemes</vt:lpstr>
      <vt:lpstr>Decentralized scheme</vt:lpstr>
      <vt:lpstr>Model/functional decomposition</vt:lpstr>
      <vt:lpstr>Domain decomposition (both SSGD+ASGD) problem: The Memory Bottleneck</vt:lpstr>
      <vt:lpstr>Pipeline+Model Decomposition</vt:lpstr>
      <vt:lpstr>Partitioning for a pipeline</vt:lpstr>
      <vt:lpstr>Pipeline</vt:lpstr>
      <vt:lpstr>Example: (Naïve) Backpropagation</vt:lpstr>
      <vt:lpstr>Microsoft  Research </vt:lpstr>
      <vt:lpstr>PowerPoint Presentation</vt:lpstr>
      <vt:lpstr>Issues with parallel pipeline (example)  Partition the model to L=4 Partitions (pipeline of length 4):</vt:lpstr>
      <vt:lpstr>On minibatch arrival:</vt:lpstr>
      <vt:lpstr>SPLIT to M=4 microbatches</vt:lpstr>
      <vt:lpstr>STEP 0</vt:lpstr>
      <vt:lpstr>STEP 1</vt:lpstr>
      <vt:lpstr>STEP 2</vt:lpstr>
      <vt:lpstr>STEP 3</vt:lpstr>
      <vt:lpstr>STEP 4</vt:lpstr>
      <vt:lpstr>STEP 5</vt:lpstr>
      <vt:lpstr>STEP 6</vt:lpstr>
      <vt:lpstr>STEP 7</vt:lpstr>
      <vt:lpstr>STEP 7</vt:lpstr>
      <vt:lpstr>STEP 8</vt:lpstr>
      <vt:lpstr>STEP 9</vt:lpstr>
      <vt:lpstr>STEP 10</vt:lpstr>
      <vt:lpstr>STEP 10 -&gt; minibatch done</vt:lpstr>
      <vt:lpstr>NOW – start a new minibatch  (and so 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DNN Training</dc:title>
  <dc:creator>Assaf Schuster</dc:creator>
  <cp:lastModifiedBy>Assaf Schuster</cp:lastModifiedBy>
  <cp:revision>372</cp:revision>
  <dcterms:created xsi:type="dcterms:W3CDTF">2019-05-04T11:39:31Z</dcterms:created>
  <dcterms:modified xsi:type="dcterms:W3CDTF">2020-11-01T10:03:16Z</dcterms:modified>
</cp:coreProperties>
</file>